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62" r:id="rId6"/>
    <p:sldId id="261" r:id="rId7"/>
    <p:sldId id="270" r:id="rId8"/>
    <p:sldId id="268" r:id="rId9"/>
    <p:sldId id="271" r:id="rId10"/>
    <p:sldId id="273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1957"/>
    <a:srgbClr val="FFFFFF"/>
    <a:srgbClr val="ED9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ABEF0E-27C1-409E-9214-47A192348A97}" v="2" dt="2026-02-10T09:22:33.3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47" autoAdjust="0"/>
  </p:normalViewPr>
  <p:slideViewPr>
    <p:cSldViewPr snapToGrid="0">
      <p:cViewPr varScale="1">
        <p:scale>
          <a:sx n="51" d="100"/>
          <a:sy n="51" d="100"/>
        </p:scale>
        <p:origin x="123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Hunt" userId="86ef4f62-b31d-4366-b535-7eebed9cae4f" providerId="ADAL" clId="{3C5F8DE3-8546-48DF-A69C-A65582B01D05}"/>
    <pc:docChg chg="undo custSel addSld modSld sldOrd">
      <pc:chgData name="Michelle Hunt" userId="86ef4f62-b31d-4366-b535-7eebed9cae4f" providerId="ADAL" clId="{3C5F8DE3-8546-48DF-A69C-A65582B01D05}" dt="2026-02-10T09:22:38.599" v="105" actId="255"/>
      <pc:docMkLst>
        <pc:docMk/>
      </pc:docMkLst>
      <pc:sldChg chg="modSp add mod ord">
        <pc:chgData name="Michelle Hunt" userId="86ef4f62-b31d-4366-b535-7eebed9cae4f" providerId="ADAL" clId="{3C5F8DE3-8546-48DF-A69C-A65582B01D05}" dt="2026-02-10T09:20:21.810" v="66" actId="20577"/>
        <pc:sldMkLst>
          <pc:docMk/>
          <pc:sldMk cId="779514136" sldId="272"/>
        </pc:sldMkLst>
        <pc:spChg chg="mod">
          <ac:chgData name="Michelle Hunt" userId="86ef4f62-b31d-4366-b535-7eebed9cae4f" providerId="ADAL" clId="{3C5F8DE3-8546-48DF-A69C-A65582B01D05}" dt="2026-02-10T09:20:21.810" v="66" actId="20577"/>
          <ac:spMkLst>
            <pc:docMk/>
            <pc:sldMk cId="779514136" sldId="272"/>
            <ac:spMk id="6" creationId="{48E06D28-2300-9A0D-7221-A08EE41121DC}"/>
          </ac:spMkLst>
        </pc:spChg>
      </pc:sldChg>
      <pc:sldChg chg="modSp add mod">
        <pc:chgData name="Michelle Hunt" userId="86ef4f62-b31d-4366-b535-7eebed9cae4f" providerId="ADAL" clId="{3C5F8DE3-8546-48DF-A69C-A65582B01D05}" dt="2026-02-10T09:22:38.599" v="105" actId="255"/>
        <pc:sldMkLst>
          <pc:docMk/>
          <pc:sldMk cId="1891561577" sldId="273"/>
        </pc:sldMkLst>
        <pc:spChg chg="mod">
          <ac:chgData name="Michelle Hunt" userId="86ef4f62-b31d-4366-b535-7eebed9cae4f" providerId="ADAL" clId="{3C5F8DE3-8546-48DF-A69C-A65582B01D05}" dt="2026-02-10T09:22:38.599" v="105" actId="255"/>
          <ac:spMkLst>
            <pc:docMk/>
            <pc:sldMk cId="1891561577" sldId="273"/>
            <ac:spMk id="8" creationId="{DA7F7128-4340-FCD6-4549-0A4C6A1254E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A46ADA-AEFA-2B45-C4DD-AE5B5119A706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100000">
                <a:schemeClr val="accent3"/>
              </a:gs>
              <a:gs pos="1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93011" y="4182412"/>
            <a:ext cx="9144000" cy="4324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Date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C4E3ECF-A1CE-0CD1-5EC2-E2919426B8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3011" y="1723534"/>
            <a:ext cx="9144000" cy="800101"/>
          </a:xfr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 sz="48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 sz="48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>
              <a:defRPr sz="4800"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Title in Georgia bold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61B7408-4795-D7DF-A95E-3914400DE8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3011" y="2550105"/>
            <a:ext cx="9144000" cy="800101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48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 sz="48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 sz="48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>
              <a:defRPr sz="4800"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Sub-title in Georgia regular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A0082E-3893-8AB2-AC51-B183AA658BD0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900000" y="5040000"/>
            <a:ext cx="1734951" cy="11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2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99FF1D-63B1-E21D-5621-3414E46DE343}"/>
              </a:ext>
            </a:extLst>
          </p:cNvPr>
          <p:cNvCxnSpPr/>
          <p:nvPr userDrawn="1"/>
        </p:nvCxnSpPr>
        <p:spPr>
          <a:xfrm>
            <a:off x="679622" y="642554"/>
            <a:ext cx="10800000" cy="0"/>
          </a:xfrm>
          <a:prstGeom prst="line">
            <a:avLst/>
          </a:prstGeom>
          <a:ln>
            <a:solidFill>
              <a:srgbClr val="79195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7B48DE3-6B79-9A8B-7D60-C226F619132D}"/>
              </a:ext>
            </a:extLst>
          </p:cNvPr>
          <p:cNvPicPr/>
          <p:nvPr userDrawn="1"/>
        </p:nvPicPr>
        <p:blipFill>
          <a:blip r:embed="rId2"/>
          <a:srcRect/>
          <a:stretch/>
        </p:blipFill>
        <p:spPr>
          <a:xfrm>
            <a:off x="10440000" y="5580000"/>
            <a:ext cx="1187147" cy="792829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E8088D1-BA4A-E41F-52A2-7D25374440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918" y="266705"/>
            <a:ext cx="10799999" cy="318703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rgbClr val="791957"/>
                </a:solidFill>
              </a:defRPr>
            </a:lvl1pPr>
            <a:lvl2pPr algn="r">
              <a:defRPr sz="1800">
                <a:solidFill>
                  <a:srgbClr val="791957"/>
                </a:solidFill>
              </a:defRPr>
            </a:lvl2pPr>
            <a:lvl3pPr algn="r">
              <a:defRPr sz="1800">
                <a:solidFill>
                  <a:srgbClr val="791957"/>
                </a:solidFill>
              </a:defRPr>
            </a:lvl3pPr>
            <a:lvl4pPr algn="r">
              <a:defRPr sz="1800">
                <a:solidFill>
                  <a:srgbClr val="791957"/>
                </a:solidFill>
              </a:defRPr>
            </a:lvl4pPr>
            <a:lvl5pPr algn="r">
              <a:defRPr sz="1800">
                <a:solidFill>
                  <a:srgbClr val="791957"/>
                </a:solidFill>
              </a:defRPr>
            </a:lvl5pPr>
          </a:lstStyle>
          <a:p>
            <a:pPr lvl="0"/>
            <a:r>
              <a:rPr lang="en-US"/>
              <a:t>CORPORATE ppt template</a:t>
            </a:r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5EBA424-7C56-2D16-D142-992FCFE596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9620" y="835210"/>
            <a:ext cx="10799999" cy="622114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791957"/>
                </a:solidFill>
                <a:latin typeface="Georgia" panose="02040502050405020303" pitchFamily="18" charset="0"/>
              </a:defRPr>
            </a:lvl1pPr>
            <a:lvl2pPr>
              <a:defRPr>
                <a:solidFill>
                  <a:srgbClr val="791957"/>
                </a:solidFill>
                <a:latin typeface="Georgia" panose="02040502050405020303" pitchFamily="18" charset="0"/>
              </a:defRPr>
            </a:lvl2pPr>
            <a:lvl3pPr>
              <a:defRPr>
                <a:solidFill>
                  <a:srgbClr val="791957"/>
                </a:solidFill>
                <a:latin typeface="Georgia" panose="02040502050405020303" pitchFamily="18" charset="0"/>
              </a:defRPr>
            </a:lvl3pPr>
            <a:lvl4pPr>
              <a:defRPr>
                <a:solidFill>
                  <a:srgbClr val="791957"/>
                </a:solidFill>
                <a:latin typeface="Georgia" panose="02040502050405020303" pitchFamily="18" charset="0"/>
              </a:defRPr>
            </a:lvl4pPr>
            <a:lvl5pPr>
              <a:defRPr>
                <a:solidFill>
                  <a:srgbClr val="791957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Slide title</a:t>
            </a:r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9AB4984-EB9C-A8FD-FD75-286C513BF7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19300" y="1955800"/>
            <a:ext cx="7696200" cy="3327400"/>
          </a:xfrm>
        </p:spPr>
        <p:txBody>
          <a:bodyPr>
            <a:normAutofit/>
          </a:bodyPr>
          <a:lstStyle>
            <a:lvl1pPr marL="533400" indent="-533400">
              <a:lnSpc>
                <a:spcPct val="150000"/>
              </a:lnSpc>
              <a:defRPr sz="3600">
                <a:solidFill>
                  <a:srgbClr val="791957"/>
                </a:solidFill>
              </a:defRPr>
            </a:lvl1pPr>
            <a:lvl2pPr>
              <a:defRPr sz="3600">
                <a:solidFill>
                  <a:srgbClr val="791957"/>
                </a:solidFill>
              </a:defRPr>
            </a:lvl2pPr>
            <a:lvl3pPr>
              <a:defRPr sz="3600">
                <a:solidFill>
                  <a:srgbClr val="791957"/>
                </a:solidFill>
              </a:defRPr>
            </a:lvl3pPr>
            <a:lvl4pPr>
              <a:defRPr sz="3600">
                <a:solidFill>
                  <a:srgbClr val="791957"/>
                </a:solidFill>
              </a:defRPr>
            </a:lvl4pPr>
            <a:lvl5pPr>
              <a:defRPr sz="3600">
                <a:solidFill>
                  <a:srgbClr val="791957"/>
                </a:solidFill>
              </a:defRPr>
            </a:lvl5pPr>
          </a:lstStyle>
          <a:p>
            <a:pPr lvl="0"/>
            <a:r>
              <a:rPr lang="en-US"/>
              <a:t>Bullet point list</a:t>
            </a:r>
          </a:p>
        </p:txBody>
      </p:sp>
    </p:spTree>
    <p:extLst>
      <p:ext uri="{BB962C8B-B14F-4D97-AF65-F5344CB8AC3E}">
        <p14:creationId xmlns:p14="http://schemas.microsoft.com/office/powerpoint/2010/main" val="3149339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alternati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DC672F-6B32-7235-526E-5ABF9BFA0ED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100000">
                <a:schemeClr val="accent3"/>
              </a:gs>
              <a:gs pos="1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99FF1D-63B1-E21D-5621-3414E46DE343}"/>
              </a:ext>
            </a:extLst>
          </p:cNvPr>
          <p:cNvCxnSpPr/>
          <p:nvPr userDrawn="1"/>
        </p:nvCxnSpPr>
        <p:spPr>
          <a:xfrm>
            <a:off x="679622" y="642554"/>
            <a:ext cx="10800000" cy="0"/>
          </a:xfrm>
          <a:prstGeom prst="line">
            <a:avLst/>
          </a:prstGeom>
          <a:ln>
            <a:solidFill>
              <a:srgbClr val="79195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89792F2-55A4-8428-BD73-EDD709D1FD7B}"/>
              </a:ext>
            </a:extLst>
          </p:cNvPr>
          <p:cNvCxnSpPr/>
          <p:nvPr userDrawn="1"/>
        </p:nvCxnSpPr>
        <p:spPr>
          <a:xfrm>
            <a:off x="696000" y="642554"/>
            <a:ext cx="1080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9918E4D-E796-D1BF-7830-F1880717457F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0440000" y="5580000"/>
            <a:ext cx="1187147" cy="797084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F0D38C-3CD0-CA4F-A103-2F319208BC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0294" y="266258"/>
            <a:ext cx="10783622" cy="286091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algn="r">
              <a:defRPr sz="1800">
                <a:solidFill>
                  <a:schemeClr val="bg1"/>
                </a:solidFill>
              </a:defRPr>
            </a:lvl2pPr>
            <a:lvl3pPr algn="r">
              <a:defRPr sz="1800">
                <a:solidFill>
                  <a:schemeClr val="bg1"/>
                </a:solidFill>
              </a:defRPr>
            </a:lvl3pPr>
            <a:lvl4pPr algn="r">
              <a:defRPr sz="1800">
                <a:solidFill>
                  <a:schemeClr val="bg1"/>
                </a:solidFill>
              </a:defRPr>
            </a:lvl4pPr>
            <a:lvl5pPr algn="r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CORPORATE ppt template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7C7EB6D-2595-8AEB-B210-FC55747600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000" y="822965"/>
            <a:ext cx="10783622" cy="655316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4400" b="1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 sz="4400" b="1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 sz="4400" b="1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>
              <a:defRPr sz="4400" b="1"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Slide title</a:t>
            </a:r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641D0E2-3B62-C90C-7885-37D19C0828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19300" y="1955800"/>
            <a:ext cx="7759700" cy="3314700"/>
          </a:xfrm>
        </p:spPr>
        <p:txBody>
          <a:bodyPr>
            <a:normAutofit/>
          </a:bodyPr>
          <a:lstStyle>
            <a:lvl1pPr marL="533400" indent="-533400">
              <a:lnSpc>
                <a:spcPct val="150000"/>
              </a:lnSpc>
              <a:defRPr sz="3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3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3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3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Bullet point list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261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5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rvoice.brighton-hove.gov.uk/en-GB/projects/middle-street-primary-school-closur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rvoice.brighton-hove.gov.uk/en-GB/projects/middle-street-primary-school-closur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6211174-842E-2815-B36C-32F7CA2CB4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100000">
                <a:schemeClr val="accent3"/>
              </a:gs>
              <a:gs pos="1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F0F5EB-C5E3-881E-5359-D3C55C6E8F5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0000" y="5040000"/>
            <a:ext cx="1734951" cy="11648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F9CC59-C04F-77D2-3990-8321F08F45C0}"/>
              </a:ext>
            </a:extLst>
          </p:cNvPr>
          <p:cNvSpPr txBox="1"/>
          <p:nvPr/>
        </p:nvSpPr>
        <p:spPr>
          <a:xfrm>
            <a:off x="1597573" y="1650131"/>
            <a:ext cx="9914070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Georgia" panose="02040502050405020303" pitchFamily="18" charset="0"/>
              </a:rPr>
              <a:t>Middle Street Primary School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Georgia" panose="02040502050405020303" pitchFamily="18" charset="0"/>
              </a:rPr>
              <a:t>Public Consultation</a:t>
            </a:r>
          </a:p>
          <a:p>
            <a:pPr algn="ctr"/>
            <a:endParaRPr lang="en-US" sz="32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en-US" sz="3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9FD91-B100-6ADC-9D7B-A26DBED632BA}"/>
              </a:ext>
            </a:extLst>
          </p:cNvPr>
          <p:cNvSpPr txBox="1"/>
          <p:nvPr/>
        </p:nvSpPr>
        <p:spPr>
          <a:xfrm>
            <a:off x="1597573" y="5622448"/>
            <a:ext cx="773561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26 January – 9 March 2026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9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90D07-ADE2-BA67-6F26-111B534A29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999" y="109945"/>
            <a:ext cx="10799999" cy="6221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600" dirty="0">
                <a:latin typeface="Georgia"/>
                <a:cs typeface="Arial"/>
              </a:rPr>
              <a:t>About This Consultation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5C7866-4E95-6B25-087E-F4701D53DB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999" y="699225"/>
            <a:ext cx="7076401" cy="60488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GB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What’s Being Proposed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GB" sz="1600" kern="100" dirty="0">
                <a:solidFill>
                  <a:schemeClr val="accent6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In June 2025, an Interim Executive Board (IEB) was appointed to manage challenging financial and governance issues at Middle Street Primary School.  Following a recommendation from the IEB, Brighton &amp; Hove City Council is consulting on the proposed closure of the school from 31 August 2026.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en-GB" sz="1600" kern="100" dirty="0">
              <a:solidFill>
                <a:schemeClr val="accent6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US" sz="1600" dirty="0">
                <a:solidFill>
                  <a:schemeClr val="accent6"/>
                </a:solidFill>
              </a:rPr>
              <a:t>This decision has not been reached lightly. The IEB and Interim Leadership Team have invested considerable energy and attention into exploring every possible option for a viable future for the school, but a number of risk factors have emerged that severely limit the school's ability to recover in the foreseeable future.</a:t>
            </a:r>
            <a:endParaRPr lang="en-GB" sz="1600" dirty="0">
              <a:solidFill>
                <a:schemeClr val="accent6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en-GB" sz="2400" kern="100" dirty="0">
              <a:solidFill>
                <a:schemeClr val="accent6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GB" sz="24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Why This Consultation Matters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GB" sz="1600" kern="1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want to hear from parents, carers, pupils, staff, and the wider community.  Your views will help inform the Council’s decision-making process.  This is your opportunity to share your thoughts, concerns, and questions.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en-GB" sz="1600" kern="100" dirty="0">
              <a:solidFill>
                <a:schemeClr val="accent6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GB" sz="1600" kern="1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 responses will be carefully considered before any final decision is made.</a:t>
            </a:r>
          </a:p>
        </p:txBody>
      </p:sp>
      <p:pic>
        <p:nvPicPr>
          <p:cNvPr id="5" name="Picture 4" descr="A fenced in area with a wall painted with flowers&#10;&#10;AI-generated content may be incorrect.">
            <a:extLst>
              <a:ext uri="{FF2B5EF4-FFF2-40B4-BE49-F238E27FC236}">
                <a16:creationId xmlns:a16="http://schemas.microsoft.com/office/drawing/2014/main" id="{DA7E56DC-178C-1DF1-F75B-DC6DAD643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643" y="932136"/>
            <a:ext cx="3413355" cy="306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25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F95CF-3EAC-122C-D5F0-C9BA892578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2672" y="168431"/>
            <a:ext cx="10799999" cy="62211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3900" dirty="0">
                <a:latin typeface="Georgia"/>
                <a:cs typeface="Arial"/>
              </a:rPr>
              <a:t>Understanding the Challenges</a:t>
            </a:r>
            <a:endParaRPr lang="en-GB" dirty="0">
              <a:latin typeface="Georgia"/>
              <a:cs typeface="Arial"/>
            </a:endParaRPr>
          </a:p>
          <a:p>
            <a:endParaRPr lang="en-GB" dirty="0">
              <a:latin typeface="Georgia"/>
              <a:cs typeface="Arial"/>
            </a:endParaRPr>
          </a:p>
          <a:p>
            <a:endParaRPr lang="en-GB" dirty="0">
              <a:latin typeface="Georgia"/>
              <a:cs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A1AA137-009A-FF8C-8FB0-181F825F9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844071"/>
              </p:ext>
            </p:extLst>
          </p:nvPr>
        </p:nvGraphicFramePr>
        <p:xfrm>
          <a:off x="375138" y="1355271"/>
          <a:ext cx="5351250" cy="27977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51250">
                  <a:extLst>
                    <a:ext uri="{9D8B030D-6E8A-4147-A177-3AD203B41FA5}">
                      <a16:colId xmlns:a16="http://schemas.microsoft.com/office/drawing/2014/main" val="3130876163"/>
                    </a:ext>
                  </a:extLst>
                </a:gridCol>
              </a:tblGrid>
              <a:tr h="16090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867494"/>
                  </a:ext>
                </a:extLst>
              </a:tr>
              <a:tr h="464724">
                <a:tc>
                  <a:txBody>
                    <a:bodyPr/>
                    <a:lstStyle/>
                    <a:p>
                      <a:r>
                        <a:rPr lang="en-GB" sz="2400" b="1" dirty="0"/>
                        <a:t>Capacity:  </a:t>
                      </a:r>
                      <a:r>
                        <a:rPr lang="en-GB" sz="2400" dirty="0"/>
                        <a:t>210 pupils</a:t>
                      </a:r>
                    </a:p>
                    <a:p>
                      <a:r>
                        <a:rPr lang="en-GB" sz="2400" b="1" dirty="0"/>
                        <a:t>Current:  </a:t>
                      </a:r>
                      <a:r>
                        <a:rPr lang="en-GB" sz="2400" dirty="0"/>
                        <a:t>Under 135 pupils</a:t>
                      </a:r>
                    </a:p>
                    <a:p>
                      <a:r>
                        <a:rPr lang="en-GB" sz="2400" b="1" dirty="0"/>
                        <a:t>Projected:  </a:t>
                      </a:r>
                      <a:r>
                        <a:rPr lang="en-GB" sz="2400" dirty="0"/>
                        <a:t>Further decline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19925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799A1B1-2A4D-F656-52B8-7E4A11C0F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54615"/>
              </p:ext>
            </p:extLst>
          </p:nvPr>
        </p:nvGraphicFramePr>
        <p:xfrm>
          <a:off x="6037050" y="1355271"/>
          <a:ext cx="5351250" cy="27977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51250">
                  <a:extLst>
                    <a:ext uri="{9D8B030D-6E8A-4147-A177-3AD203B41FA5}">
                      <a16:colId xmlns:a16="http://schemas.microsoft.com/office/drawing/2014/main" val="2738088903"/>
                    </a:ext>
                  </a:extLst>
                </a:gridCol>
              </a:tblGrid>
              <a:tr h="15522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305766"/>
                  </a:ext>
                </a:extLst>
              </a:tr>
              <a:tr h="1245488">
                <a:tc>
                  <a:txBody>
                    <a:bodyPr/>
                    <a:lstStyle/>
                    <a:p>
                      <a:r>
                        <a:rPr lang="en-GB" sz="2400" b="1" dirty="0"/>
                        <a:t>2025/2026 Forecast Deficit: </a:t>
                      </a:r>
                      <a:r>
                        <a:rPr lang="en-GB" sz="2400" dirty="0"/>
                        <a:t>£425,034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292150"/>
                  </a:ext>
                </a:extLst>
              </a:tr>
            </a:tbl>
          </a:graphicData>
        </a:graphic>
      </p:graphicFrame>
      <p:pic>
        <p:nvPicPr>
          <p:cNvPr id="7" name="Image 0" descr="preencoded.png">
            <a:extLst>
              <a:ext uri="{FF2B5EF4-FFF2-40B4-BE49-F238E27FC236}">
                <a16:creationId xmlns:a16="http://schemas.microsoft.com/office/drawing/2014/main" id="{65BDD04C-877B-38A9-067E-E64126DDB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1143000" cy="1143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03032D-2B88-C6B1-CBF2-D4CD5BBA92B0}"/>
              </a:ext>
            </a:extLst>
          </p:cNvPr>
          <p:cNvSpPr txBox="1"/>
          <p:nvPr/>
        </p:nvSpPr>
        <p:spPr>
          <a:xfrm>
            <a:off x="2116899" y="1628384"/>
            <a:ext cx="3269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Georgia" panose="02040502050405020303" pitchFamily="18" charset="0"/>
              </a:rPr>
              <a:t>Declining </a:t>
            </a:r>
          </a:p>
          <a:p>
            <a:r>
              <a:rPr lang="en-GB" sz="2800" b="1" dirty="0">
                <a:latin typeface="Georgia" panose="02040502050405020303" pitchFamily="18" charset="0"/>
              </a:rPr>
              <a:t>Enrolment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5677A4-62A3-D57F-9137-6D9B3BF32B97}"/>
              </a:ext>
            </a:extLst>
          </p:cNvPr>
          <p:cNvSpPr txBox="1"/>
          <p:nvPr/>
        </p:nvSpPr>
        <p:spPr>
          <a:xfrm>
            <a:off x="8811331" y="1605650"/>
            <a:ext cx="2530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Georgia" panose="02040502050405020303" pitchFamily="18" charset="0"/>
              </a:rPr>
              <a:t>Budget Deficit </a:t>
            </a:r>
          </a:p>
          <a:p>
            <a:endParaRPr lang="en-GB" sz="2400" b="1" dirty="0">
              <a:latin typeface="Georgia" panose="02040502050405020303" pitchFamily="18" charset="0"/>
            </a:endParaRPr>
          </a:p>
        </p:txBody>
      </p:sp>
      <p:pic>
        <p:nvPicPr>
          <p:cNvPr id="17" name="Picture 16" descr="A stack of money with green paper&#10;&#10;AI-generated content may be incorrect.">
            <a:extLst>
              <a:ext uri="{FF2B5EF4-FFF2-40B4-BE49-F238E27FC236}">
                <a16:creationId xmlns:a16="http://schemas.microsoft.com/office/drawing/2014/main" id="{072DF64E-79BC-9766-96B8-53F1679DF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048" y="1396878"/>
            <a:ext cx="1914704" cy="1355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F3E25CD-6D35-1486-0184-F383C62AC8C0}"/>
              </a:ext>
            </a:extLst>
          </p:cNvPr>
          <p:cNvSpPr txBox="1"/>
          <p:nvPr/>
        </p:nvSpPr>
        <p:spPr>
          <a:xfrm>
            <a:off x="488515" y="4332238"/>
            <a:ext cx="5237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Schools are funded by the government on a formula basis. The number of pupils attending a school drives the level of funding received. This means that schools with unfilled places are under increased financial pressure and, over time, are less able to function efficiently.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74055A-9CD6-566C-7848-1D31D1F53614}"/>
              </a:ext>
            </a:extLst>
          </p:cNvPr>
          <p:cNvSpPr txBox="1"/>
          <p:nvPr/>
        </p:nvSpPr>
        <p:spPr>
          <a:xfrm>
            <a:off x="6037050" y="4282854"/>
            <a:ext cx="52378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school is currently unable to forecast reaching a balanced budget position in the longer term.  This unsustainable financial situation severely limits the school’s ability to continue operating effectively.</a:t>
            </a:r>
          </a:p>
        </p:txBody>
      </p:sp>
    </p:spTree>
    <p:extLst>
      <p:ext uri="{BB962C8B-B14F-4D97-AF65-F5344CB8AC3E}">
        <p14:creationId xmlns:p14="http://schemas.microsoft.com/office/powerpoint/2010/main" val="1177819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F95CF-3EAC-122C-D5F0-C9BA892578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2035" y="0"/>
            <a:ext cx="10799999" cy="6221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600" dirty="0">
                <a:latin typeface="Georgia"/>
                <a:cs typeface="Arial"/>
              </a:rPr>
              <a:t>What Happens Next?</a:t>
            </a:r>
            <a:endParaRPr lang="en-GB" dirty="0">
              <a:latin typeface="Georgia"/>
              <a:cs typeface="Arial"/>
            </a:endParaRPr>
          </a:p>
          <a:p>
            <a:endParaRPr lang="en-GB" dirty="0">
              <a:latin typeface="Georgia"/>
              <a:cs typeface="Arial"/>
            </a:endParaRPr>
          </a:p>
        </p:txBody>
      </p:sp>
      <p:pic>
        <p:nvPicPr>
          <p:cNvPr id="1026" name="Picture 2" descr="Calendar Clipart Stock Illustrations ...">
            <a:extLst>
              <a:ext uri="{FF2B5EF4-FFF2-40B4-BE49-F238E27FC236}">
                <a16:creationId xmlns:a16="http://schemas.microsoft.com/office/drawing/2014/main" id="{BAF74A35-0CCA-1B16-C9EB-DAFDCC463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" y="826468"/>
            <a:ext cx="1598924" cy="159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DF3E79-A6A4-4297-75FE-296B831C2E2F}"/>
              </a:ext>
            </a:extLst>
          </p:cNvPr>
          <p:cNvSpPr txBox="1"/>
          <p:nvPr/>
        </p:nvSpPr>
        <p:spPr>
          <a:xfrm>
            <a:off x="2632253" y="1277999"/>
            <a:ext cx="8360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26 January – 9 March 2026</a:t>
            </a:r>
          </a:p>
          <a:p>
            <a:r>
              <a:rPr lang="en-GB" dirty="0"/>
              <a:t>Public Consultation period</a:t>
            </a:r>
          </a:p>
        </p:txBody>
      </p:sp>
      <p:pic>
        <p:nvPicPr>
          <p:cNvPr id="11" name="Picture 2" descr="Calendar Clipart Stock Illustrations ...">
            <a:extLst>
              <a:ext uri="{FF2B5EF4-FFF2-40B4-BE49-F238E27FC236}">
                <a16:creationId xmlns:a16="http://schemas.microsoft.com/office/drawing/2014/main" id="{0312A0D8-2E25-7FC7-02DD-777B24F43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" y="2349439"/>
            <a:ext cx="1598924" cy="159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lendar Clipart Stock Illustrations ...">
            <a:extLst>
              <a:ext uri="{FF2B5EF4-FFF2-40B4-BE49-F238E27FC236}">
                <a16:creationId xmlns:a16="http://schemas.microsoft.com/office/drawing/2014/main" id="{581C1CF1-CFA9-2594-A152-E26CF5D3D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" y="3751744"/>
            <a:ext cx="1598924" cy="159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alendar Clipart Stock Illustrations ...">
            <a:extLst>
              <a:ext uri="{FF2B5EF4-FFF2-40B4-BE49-F238E27FC236}">
                <a16:creationId xmlns:a16="http://schemas.microsoft.com/office/drawing/2014/main" id="{52047A12-0EB7-166A-2D30-883FB9CDF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" y="5148568"/>
            <a:ext cx="1598924" cy="159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9BDD46-55CB-069C-02B7-F3C45371F495}"/>
              </a:ext>
            </a:extLst>
          </p:cNvPr>
          <p:cNvSpPr txBox="1"/>
          <p:nvPr/>
        </p:nvSpPr>
        <p:spPr>
          <a:xfrm>
            <a:off x="2632253" y="2562175"/>
            <a:ext cx="8726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19 March 2026</a:t>
            </a:r>
          </a:p>
          <a:p>
            <a:r>
              <a:rPr lang="en-GB" dirty="0"/>
              <a:t>Cabinet considers responses and decides whether to proceed to Statutory Notice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E535C4-50AE-FE4C-AB5D-B8BF7264C17E}"/>
              </a:ext>
            </a:extLst>
          </p:cNvPr>
          <p:cNvSpPr txBox="1"/>
          <p:nvPr/>
        </p:nvSpPr>
        <p:spPr>
          <a:xfrm>
            <a:off x="2730137" y="4127863"/>
            <a:ext cx="7785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8 April – 5 May 2026</a:t>
            </a:r>
          </a:p>
          <a:p>
            <a:r>
              <a:rPr lang="en-GB" dirty="0"/>
              <a:t>Statutory Notice period (if notice is published) and a further period of 4 weeks for representations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783E4-2481-0A69-BBB7-648984DD8221}"/>
              </a:ext>
            </a:extLst>
          </p:cNvPr>
          <p:cNvSpPr txBox="1"/>
          <p:nvPr/>
        </p:nvSpPr>
        <p:spPr>
          <a:xfrm>
            <a:off x="2730137" y="5603966"/>
            <a:ext cx="7498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21 May 2026</a:t>
            </a:r>
          </a:p>
          <a:p>
            <a:r>
              <a:rPr lang="en-GB" dirty="0"/>
              <a:t>Full Council will make the decision on whether the school will close on </a:t>
            </a:r>
          </a:p>
          <a:p>
            <a:r>
              <a:rPr lang="en-GB" dirty="0"/>
              <a:t>31 August 2026 </a:t>
            </a:r>
          </a:p>
        </p:txBody>
      </p:sp>
    </p:spTree>
    <p:extLst>
      <p:ext uri="{BB962C8B-B14F-4D97-AF65-F5344CB8AC3E}">
        <p14:creationId xmlns:p14="http://schemas.microsoft.com/office/powerpoint/2010/main" val="1847463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37BC9-3AE7-09A2-1567-85ED5DD16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4A3DB-2ED7-9E5D-0FCC-CE909817F1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5242" y="86469"/>
            <a:ext cx="10799999" cy="62211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>
                <a:latin typeface="Georgia"/>
                <a:cs typeface="Arial"/>
              </a:rPr>
              <a:t>Support for Pupils, Families and Staff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098956-34D0-2257-8CF5-DCFBD0DB90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5242" y="1082953"/>
            <a:ext cx="10806068" cy="46920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en-GB" dirty="0"/>
          </a:p>
          <a:p>
            <a:endParaRPr lang="en-GB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AC68FE5-662E-00C2-FCA2-BE68113E7FE9}"/>
              </a:ext>
            </a:extLst>
          </p:cNvPr>
          <p:cNvSpPr txBox="1">
            <a:spLocks/>
          </p:cNvSpPr>
          <p:nvPr/>
        </p:nvSpPr>
        <p:spPr>
          <a:xfrm>
            <a:off x="404062" y="708583"/>
            <a:ext cx="11383875" cy="54792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533400" indent="-5334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7919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7919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7919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7919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79195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en-GB" sz="24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Transition Support Available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en-GB" sz="2000" kern="100" dirty="0">
                <a:solidFill>
                  <a:schemeClr val="accent6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534 available spaces in schools within a 1.5 miles of Middle Street Primary School.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None/>
              <a:tabLst>
                <a:tab pos="457200" algn="l"/>
              </a:tabLst>
            </a:pPr>
            <a:endParaRPr lang="en-GB" sz="2000" kern="100" dirty="0">
              <a:solidFill>
                <a:schemeClr val="accent6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accent6"/>
                </a:solidFill>
              </a:rPr>
              <a:t>Reception - 75 spaces  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accent6"/>
                </a:solidFill>
              </a:rPr>
              <a:t>Year 1 - 72 spaces  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accent6"/>
                </a:solidFill>
              </a:rPr>
              <a:t>Year 2 - 106 spaces  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accent6"/>
                </a:solidFill>
              </a:rPr>
              <a:t>Year 3 - 95 spaces  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accent6"/>
                </a:solidFill>
              </a:rPr>
              <a:t>Year 4 - 109 spaces  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accent6"/>
                </a:solidFill>
              </a:rPr>
              <a:t>Year 5 - 77 spaces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>
              <a:solidFill>
                <a:schemeClr val="accent6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chemeClr val="accent6"/>
                </a:solidFill>
                <a:latin typeface="Arial"/>
                <a:cs typeface="Arial"/>
              </a:rPr>
              <a:t>A transition programme will be established including educational psychologists and admissions staff to assist families in selecting schools and supporting pupils through transitions.</a:t>
            </a:r>
            <a:endParaRPr lang="en-GB" sz="2400" kern="100" dirty="0">
              <a:solidFill>
                <a:schemeClr val="accent6"/>
              </a:solidFill>
              <a:latin typeface="Arial"/>
              <a:ea typeface="Aptos" panose="020B0004020202020204" pitchFamily="34" charset="0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None/>
              <a:tabLst>
                <a:tab pos="457200" algn="l"/>
              </a:tabLst>
            </a:pPr>
            <a:endParaRPr lang="en-GB" sz="2400" kern="100" dirty="0">
              <a:solidFill>
                <a:schemeClr val="accent6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GB" sz="2400" b="1" kern="100" dirty="0">
                <a:latin typeface="Arial"/>
                <a:ea typeface="Aptos" panose="020B0004020202020204" pitchFamily="34" charset="0"/>
                <a:cs typeface="Times New Roman"/>
              </a:rPr>
              <a:t>The current Leadership Team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GB" sz="2000" kern="100" dirty="0">
                <a:solidFill>
                  <a:schemeClr val="accent6"/>
                </a:solidFill>
                <a:latin typeface="Arial"/>
                <a:ea typeface="Aptos" panose="020B0004020202020204" pitchFamily="34" charset="0"/>
                <a:cs typeface="Times New Roman"/>
              </a:rPr>
              <a:t>The Interim Senior Leadership Team will continue to provide support through the remainder of the academic year. </a:t>
            </a:r>
            <a:endParaRPr lang="en-GB" sz="2000" kern="100" dirty="0">
              <a:solidFill>
                <a:schemeClr val="accent6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ts val="1000"/>
              <a:buFont typeface="Arial" panose="020B0604020202020204" pitchFamily="34" charset="0"/>
              <a:buNone/>
              <a:tabLst>
                <a:tab pos="457200" algn="l"/>
              </a:tabLst>
            </a:pPr>
            <a:endParaRPr lang="en-GB" sz="1800" b="1" i="1" kern="100" dirty="0">
              <a:solidFill>
                <a:schemeClr val="accent6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473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9A2DA-1186-7BFA-A6EB-527B5D906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90C0C-3099-CEF9-C5B7-0A31E4590F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5242" y="86469"/>
            <a:ext cx="10799999" cy="62211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>
                <a:latin typeface="Georgia"/>
                <a:cs typeface="Arial"/>
              </a:rPr>
              <a:t>How to Have Your Say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34F223-EF72-893C-8CE3-FA0A5FCDAD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72126" y="965199"/>
            <a:ext cx="9368589" cy="5387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/>
              <a:t>Three Public Consultation Meetings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chemeClr val="tx1"/>
                </a:solidFill>
              </a:rPr>
              <a:t>Monday 10 February 1.45pm – 3.15pm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chemeClr val="tx1"/>
                </a:solidFill>
              </a:rPr>
              <a:t>In-person event at Middle Street Primary School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chemeClr val="tx1"/>
                </a:solidFill>
              </a:rPr>
              <a:t>Wednesday 25 February 9.00am – 10.30am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chemeClr val="tx1"/>
                </a:solidFill>
              </a:rPr>
              <a:t>In-person event at Middle Street Primary School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b="1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>
                <a:solidFill>
                  <a:schemeClr val="tx1"/>
                </a:solidFill>
              </a:rPr>
              <a:t>Wednesday 4 March 6pm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chemeClr val="tx1"/>
                </a:solidFill>
              </a:rPr>
              <a:t>Online event via Microsoft Teams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/>
              <a:t>Submit Your Views Online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/>
              <a:t>Visit the Council’s </a:t>
            </a:r>
            <a:r>
              <a:rPr lang="en-GB" sz="2000" b="1" dirty="0" err="1"/>
              <a:t>YourVoice</a:t>
            </a:r>
            <a:r>
              <a:rPr lang="en-GB" sz="2000" b="1" dirty="0"/>
              <a:t> consultation portal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Consultation on proposed closure of Middle Street Primary School</a:t>
            </a:r>
            <a:endParaRPr lang="en-GB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/>
              <a:t>Consultation closes:  9 March 2026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36450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5095F-671F-1461-2F88-F7E5A69BD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164F0-BDE1-8923-3CFB-BDE80F0B2F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5242" y="86469"/>
            <a:ext cx="10799999" cy="62211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>
                <a:latin typeface="Georgia"/>
                <a:cs typeface="Arial"/>
              </a:rPr>
              <a:t>How to Have Your Say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7F7128-4340-FCD6-4549-0A4C6A1254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72126" y="965199"/>
            <a:ext cx="9368589" cy="5387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/>
              <a:t>Your Voice Portal Questions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/>
              <a:t>1. Do you agree with the proposal to close Middle Street Primary School?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/>
              <a:t>2. Do you have any comments or reasons for your answer?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/>
              <a:t>Submit Your Views Online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/>
              <a:t>Visit the Council’s </a:t>
            </a:r>
            <a:r>
              <a:rPr lang="en-GB" sz="2000" b="1" dirty="0" err="1"/>
              <a:t>YourVoice</a:t>
            </a:r>
            <a:r>
              <a:rPr lang="en-GB" sz="2000" b="1" dirty="0"/>
              <a:t> consultation portal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Consultation on proposed closure of Middle Street Primary School</a:t>
            </a:r>
            <a:endParaRPr lang="en-GB" sz="20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/>
              <a:t>Consultation closes:  9 March 2026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891561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5FE4D-8EEA-BAB1-F197-1074A85C2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76003A-AEF1-74B2-BE05-4F4B2F1524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100000">
                <a:schemeClr val="accent3"/>
              </a:gs>
              <a:gs pos="1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522D1D-33E4-CEC2-E797-08890D086C2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0000" y="5040000"/>
            <a:ext cx="1734951" cy="11648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E06D28-2300-9A0D-7221-A08EE41121DC}"/>
              </a:ext>
            </a:extLst>
          </p:cNvPr>
          <p:cNvSpPr txBox="1"/>
          <p:nvPr/>
        </p:nvSpPr>
        <p:spPr>
          <a:xfrm>
            <a:off x="1597573" y="1650131"/>
            <a:ext cx="9914070" cy="38472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en-US" sz="48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Georgia" panose="02040502050405020303" pitchFamily="18" charset="0"/>
              </a:rPr>
              <a:t>Time for Questions</a:t>
            </a:r>
          </a:p>
          <a:p>
            <a:pPr algn="ctr"/>
            <a:endParaRPr lang="en-US" sz="48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en-US" sz="32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en-US" sz="3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492EAF-5843-AE1C-D320-47CE64148C60}"/>
              </a:ext>
            </a:extLst>
          </p:cNvPr>
          <p:cNvSpPr txBox="1"/>
          <p:nvPr/>
        </p:nvSpPr>
        <p:spPr>
          <a:xfrm>
            <a:off x="1597573" y="5622448"/>
            <a:ext cx="773561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26 January – 9 March 2026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14136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CORPORAT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A31156"/>
      </a:accent1>
      <a:accent2>
        <a:srgbClr val="ED9EC0"/>
      </a:accent2>
      <a:accent3>
        <a:srgbClr val="E6007E"/>
      </a:accent3>
      <a:accent4>
        <a:srgbClr val="791957"/>
      </a:accent4>
      <a:accent5>
        <a:srgbClr val="FFFFFF"/>
      </a:accent5>
      <a:accent6>
        <a:srgbClr val="000000"/>
      </a:accent6>
      <a:hlink>
        <a:srgbClr val="000000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AB130F533D914E99C8A3085447D33C" ma:contentTypeVersion="3" ma:contentTypeDescription="Create a new document." ma:contentTypeScope="" ma:versionID="3a1341a32d0abe4cad2d6cd62a22c9a3">
  <xsd:schema xmlns:xsd="http://www.w3.org/2001/XMLSchema" xmlns:xs="http://www.w3.org/2001/XMLSchema" xmlns:p="http://schemas.microsoft.com/office/2006/metadata/properties" xmlns:ns2="fa661471-c7d2-4372-b34e-0bdf073ac52e" targetNamespace="http://schemas.microsoft.com/office/2006/metadata/properties" ma:root="true" ma:fieldsID="6de1b37e5fd0de181cb79a59fdea18a7" ns2:_="">
    <xsd:import namespace="fa661471-c7d2-4372-b34e-0bdf073ac5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61471-c7d2-4372-b34e-0bdf073ac5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AD8D41-035A-4025-98BB-2C9C97EFEEA3}">
  <ds:schemaRefs>
    <ds:schemaRef ds:uri="fa661471-c7d2-4372-b34e-0bdf073ac52e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8973B8C-C829-4050-87BD-4880CEAB50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C5262E-31E1-4FC2-85DD-B7E5F68AE8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661471-c7d2-4372-b34e-0bdf073ac5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717</TotalTime>
  <Words>603</Words>
  <Application>Microsoft Office PowerPoint</Application>
  <PresentationFormat>Widescreen</PresentationFormat>
  <Paragraphs>86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Georgia</vt:lpstr>
      <vt:lpstr>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council-wide PowerPoint template</dc:title>
  <dc:creator>Justin Persaill</dc:creator>
  <cp:lastModifiedBy>Michelle Hunt</cp:lastModifiedBy>
  <cp:revision>28</cp:revision>
  <dcterms:created xsi:type="dcterms:W3CDTF">2024-06-11T13:36:22Z</dcterms:created>
  <dcterms:modified xsi:type="dcterms:W3CDTF">2026-02-10T09:22:49Z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0x01010040AB130F533D914E99C8A3085447D33C</vt:lpwstr>
  </property>
  <property fmtid="{D5CDD505-2E9C-101B-9397-08002B2CF9AE}" pid="3" name="MediaServiceImageTags">
    <vt:lpwstr/>
  </property>
  <property fmtid="{D5CDD505-2E9C-101B-9397-08002B2CF9AE}" pid="4" name="Content_x0020_owner">
    <vt:lpwstr>7;#Communications|2edcac16-4d77-4aa8-8df8-00f10f8e0220</vt:lpwstr>
  </property>
  <property fmtid="{D5CDD505-2E9C-101B-9397-08002B2CF9AE}" pid="5" name="Content purpose">
    <vt:lpwstr>19;#Template|b611047d-04fb-4783-9c25-89e92b662556</vt:lpwstr>
  </property>
  <property fmtid="{D5CDD505-2E9C-101B-9397-08002B2CF9AE}" pid="6" name="Content owner">
    <vt:lpwstr>7;#Communications|2edcac16-4d77-4aa8-8df8-00f10f8e0220</vt:lpwstr>
  </property>
  <property fmtid="{D5CDD505-2E9C-101B-9397-08002B2CF9AE}" pid="7" name="Content_x0020_purpose">
    <vt:lpwstr>19;#Template|b611047d-04fb-4783-9c25-89e92b662556</vt:lpwstr>
  </property>
</Properties>
</file>