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58" r:id="rId6"/>
    <p:sldId id="280" r:id="rId7"/>
    <p:sldId id="281" r:id="rId8"/>
    <p:sldId id="283" r:id="rId9"/>
    <p:sldId id="282" r:id="rId10"/>
    <p:sldId id="285" r:id="rId11"/>
    <p:sldId id="286" r:id="rId12"/>
    <p:sldId id="278" r:id="rId13"/>
    <p:sldId id="284" r:id="rId14"/>
    <p:sldId id="277" r:id="rId1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19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C29CC5-2748-45D2-A4CD-D5BB45119136}" v="5" dt="2025-12-03T13:40:09.9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1A46ADA-AEFA-2B45-C4DD-AE5B5119A706}"/>
              </a:ext>
            </a:extLst>
          </p:cNvPr>
          <p:cNvSpPr/>
          <p:nvPr userDrawn="1"/>
        </p:nvSpPr>
        <p:spPr>
          <a:xfrm>
            <a:off x="0" y="0"/>
            <a:ext cx="12191999" cy="6858000"/>
          </a:xfrm>
          <a:prstGeom prst="rect">
            <a:avLst/>
          </a:prstGeom>
          <a:gradFill flip="none" rotWithShape="1">
            <a:gsLst>
              <a:gs pos="100000">
                <a:schemeClr val="accent3"/>
              </a:gs>
              <a:gs pos="10000">
                <a:schemeClr val="accent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hasCustomPrompt="1"/>
          </p:nvPr>
        </p:nvSpPr>
        <p:spPr>
          <a:xfrm>
            <a:off x="1593011" y="4182412"/>
            <a:ext cx="9144000" cy="432426"/>
          </a:xfrm>
          <a:prstGeom prst="rect">
            <a:avLst/>
          </a:prstGeom>
        </p:spPr>
        <p:txBody>
          <a:bodyPr>
            <a:noAutofit/>
          </a:bodyPr>
          <a:lstStyle>
            <a:lvl1pPr marL="0" indent="0" algn="l">
              <a:buNone/>
              <a:defRPr sz="28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Date</a:t>
            </a:r>
            <a:endParaRPr lang="en-US"/>
          </a:p>
        </p:txBody>
      </p:sp>
      <p:sp>
        <p:nvSpPr>
          <p:cNvPr id="13" name="Text Placeholder 12">
            <a:extLst>
              <a:ext uri="{FF2B5EF4-FFF2-40B4-BE49-F238E27FC236}">
                <a16:creationId xmlns:a16="http://schemas.microsoft.com/office/drawing/2014/main" id="{4C4E3ECF-A1CE-0CD1-5EC2-E2919426B8D8}"/>
              </a:ext>
            </a:extLst>
          </p:cNvPr>
          <p:cNvSpPr>
            <a:spLocks noGrp="1"/>
          </p:cNvSpPr>
          <p:nvPr>
            <p:ph type="body" sz="quarter" idx="10" hasCustomPrompt="1"/>
          </p:nvPr>
        </p:nvSpPr>
        <p:spPr>
          <a:xfrm>
            <a:off x="1593011" y="1723534"/>
            <a:ext cx="9144000" cy="800101"/>
          </a:xfrm>
        </p:spPr>
        <p:txBody>
          <a:bodyPr>
            <a:noAutofit/>
          </a:bodyPr>
          <a:lstStyle>
            <a:lvl1pPr marL="0" indent="0">
              <a:buNone/>
              <a:defRPr sz="4800" b="1">
                <a:solidFill>
                  <a:schemeClr val="bg1"/>
                </a:solidFill>
                <a:latin typeface="Georgia" panose="02040502050405020303" pitchFamily="18" charset="0"/>
              </a:defRPr>
            </a:lvl1pPr>
            <a:lvl2pPr>
              <a:defRPr sz="4800">
                <a:solidFill>
                  <a:schemeClr val="bg1"/>
                </a:solidFill>
                <a:latin typeface="Georgia" panose="02040502050405020303" pitchFamily="18" charset="0"/>
              </a:defRPr>
            </a:lvl2pPr>
            <a:lvl3pPr>
              <a:defRPr sz="4800">
                <a:solidFill>
                  <a:schemeClr val="bg1"/>
                </a:solidFill>
                <a:latin typeface="Georgia" panose="02040502050405020303" pitchFamily="18" charset="0"/>
              </a:defRPr>
            </a:lvl3pPr>
            <a:lvl4pPr>
              <a:defRPr sz="4800">
                <a:solidFill>
                  <a:schemeClr val="bg1"/>
                </a:solidFill>
                <a:latin typeface="Georgia" panose="02040502050405020303" pitchFamily="18" charset="0"/>
              </a:defRPr>
            </a:lvl4pPr>
            <a:lvl5pPr>
              <a:defRPr sz="4800">
                <a:solidFill>
                  <a:schemeClr val="bg1"/>
                </a:solidFill>
                <a:latin typeface="Georgia" panose="02040502050405020303" pitchFamily="18" charset="0"/>
              </a:defRPr>
            </a:lvl5pPr>
          </a:lstStyle>
          <a:p>
            <a:pPr lvl="0"/>
            <a:r>
              <a:rPr lang="en-US"/>
              <a:t>Title in Georgia bold</a:t>
            </a:r>
            <a:endParaRPr lang="en-GB"/>
          </a:p>
        </p:txBody>
      </p:sp>
      <p:sp>
        <p:nvSpPr>
          <p:cNvPr id="15" name="Text Placeholder 14">
            <a:extLst>
              <a:ext uri="{FF2B5EF4-FFF2-40B4-BE49-F238E27FC236}">
                <a16:creationId xmlns:a16="http://schemas.microsoft.com/office/drawing/2014/main" id="{561B7408-4795-D7DF-A95E-3914400DE878}"/>
              </a:ext>
            </a:extLst>
          </p:cNvPr>
          <p:cNvSpPr>
            <a:spLocks noGrp="1"/>
          </p:cNvSpPr>
          <p:nvPr>
            <p:ph type="body" sz="quarter" idx="11" hasCustomPrompt="1"/>
          </p:nvPr>
        </p:nvSpPr>
        <p:spPr>
          <a:xfrm>
            <a:off x="1593011" y="2550105"/>
            <a:ext cx="9144000" cy="800101"/>
          </a:xfrm>
        </p:spPr>
        <p:txBody>
          <a:bodyPr>
            <a:noAutofit/>
          </a:bodyPr>
          <a:lstStyle>
            <a:lvl1pPr marL="0" indent="0">
              <a:buNone/>
              <a:defRPr sz="4800">
                <a:solidFill>
                  <a:schemeClr val="bg1"/>
                </a:solidFill>
                <a:latin typeface="Georgia" panose="02040502050405020303" pitchFamily="18" charset="0"/>
              </a:defRPr>
            </a:lvl1pPr>
            <a:lvl2pPr>
              <a:defRPr sz="4800">
                <a:solidFill>
                  <a:schemeClr val="bg1"/>
                </a:solidFill>
                <a:latin typeface="Georgia" panose="02040502050405020303" pitchFamily="18" charset="0"/>
              </a:defRPr>
            </a:lvl2pPr>
            <a:lvl3pPr>
              <a:defRPr sz="4800">
                <a:solidFill>
                  <a:schemeClr val="bg1"/>
                </a:solidFill>
                <a:latin typeface="Georgia" panose="02040502050405020303" pitchFamily="18" charset="0"/>
              </a:defRPr>
            </a:lvl3pPr>
            <a:lvl4pPr>
              <a:defRPr sz="4800">
                <a:solidFill>
                  <a:schemeClr val="bg1"/>
                </a:solidFill>
                <a:latin typeface="Georgia" panose="02040502050405020303" pitchFamily="18" charset="0"/>
              </a:defRPr>
            </a:lvl4pPr>
            <a:lvl5pPr>
              <a:defRPr sz="4800">
                <a:solidFill>
                  <a:schemeClr val="bg1"/>
                </a:solidFill>
                <a:latin typeface="Georgia" panose="02040502050405020303" pitchFamily="18" charset="0"/>
              </a:defRPr>
            </a:lvl5pPr>
          </a:lstStyle>
          <a:p>
            <a:pPr lvl="0"/>
            <a:r>
              <a:rPr lang="en-US"/>
              <a:t>Sub-title in Georgia regular</a:t>
            </a:r>
            <a:endParaRPr lang="en-GB"/>
          </a:p>
        </p:txBody>
      </p:sp>
      <p:pic>
        <p:nvPicPr>
          <p:cNvPr id="2" name="Picture 1">
            <a:extLst>
              <a:ext uri="{FF2B5EF4-FFF2-40B4-BE49-F238E27FC236}">
                <a16:creationId xmlns:a16="http://schemas.microsoft.com/office/drawing/2014/main" id="{A1A0082E-3893-8AB2-AC51-B183AA658BD0}"/>
              </a:ext>
            </a:extLst>
          </p:cNvPr>
          <p:cNvPicPr/>
          <p:nvPr userDrawn="1"/>
        </p:nvPicPr>
        <p:blipFill>
          <a:blip r:embed="rId2"/>
          <a:stretch>
            <a:fillRect/>
          </a:stretch>
        </p:blipFill>
        <p:spPr>
          <a:xfrm>
            <a:off x="9900000" y="5040000"/>
            <a:ext cx="1734951" cy="1164896"/>
          </a:xfrm>
          <a:prstGeom prst="rect">
            <a:avLst/>
          </a:prstGeom>
        </p:spPr>
      </p:pic>
    </p:spTree>
    <p:extLst>
      <p:ext uri="{BB962C8B-B14F-4D97-AF65-F5344CB8AC3E}">
        <p14:creationId xmlns:p14="http://schemas.microsoft.com/office/powerpoint/2010/main" val="93302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099FF1D-63B1-E21D-5621-3414E46DE343}"/>
              </a:ext>
            </a:extLst>
          </p:cNvPr>
          <p:cNvCxnSpPr/>
          <p:nvPr userDrawn="1"/>
        </p:nvCxnSpPr>
        <p:spPr>
          <a:xfrm>
            <a:off x="679622" y="642554"/>
            <a:ext cx="10800000" cy="0"/>
          </a:xfrm>
          <a:prstGeom prst="line">
            <a:avLst/>
          </a:prstGeom>
          <a:ln>
            <a:solidFill>
              <a:srgbClr val="791957"/>
            </a:solidFill>
          </a:ln>
        </p:spPr>
        <p:style>
          <a:lnRef idx="3">
            <a:schemeClr val="dk1"/>
          </a:lnRef>
          <a:fillRef idx="0">
            <a:schemeClr val="dk1"/>
          </a:fillRef>
          <a:effectRef idx="2">
            <a:schemeClr val="dk1"/>
          </a:effectRef>
          <a:fontRef idx="minor">
            <a:schemeClr val="tx1"/>
          </a:fontRef>
        </p:style>
      </p:cxnSp>
      <p:pic>
        <p:nvPicPr>
          <p:cNvPr id="7" name="Picture 6">
            <a:extLst>
              <a:ext uri="{FF2B5EF4-FFF2-40B4-BE49-F238E27FC236}">
                <a16:creationId xmlns:a16="http://schemas.microsoft.com/office/drawing/2014/main" id="{07B48DE3-6B79-9A8B-7D60-C226F619132D}"/>
              </a:ext>
            </a:extLst>
          </p:cNvPr>
          <p:cNvPicPr/>
          <p:nvPr userDrawn="1"/>
        </p:nvPicPr>
        <p:blipFill>
          <a:blip r:embed="rId2"/>
          <a:srcRect/>
          <a:stretch/>
        </p:blipFill>
        <p:spPr>
          <a:xfrm>
            <a:off x="10440000" y="5580000"/>
            <a:ext cx="1187147" cy="792829"/>
          </a:xfrm>
          <a:prstGeom prst="rect">
            <a:avLst/>
          </a:prstGeom>
        </p:spPr>
      </p:pic>
      <p:sp>
        <p:nvSpPr>
          <p:cNvPr id="15" name="Text Placeholder 14">
            <a:extLst>
              <a:ext uri="{FF2B5EF4-FFF2-40B4-BE49-F238E27FC236}">
                <a16:creationId xmlns:a16="http://schemas.microsoft.com/office/drawing/2014/main" id="{CE8088D1-BA4A-E41F-52A2-7D253744401D}"/>
              </a:ext>
            </a:extLst>
          </p:cNvPr>
          <p:cNvSpPr>
            <a:spLocks noGrp="1"/>
          </p:cNvSpPr>
          <p:nvPr>
            <p:ph type="body" sz="quarter" idx="10" hasCustomPrompt="1"/>
          </p:nvPr>
        </p:nvSpPr>
        <p:spPr>
          <a:xfrm>
            <a:off x="743918" y="266705"/>
            <a:ext cx="10799999" cy="318703"/>
          </a:xfrm>
        </p:spPr>
        <p:txBody>
          <a:bodyPr>
            <a:noAutofit/>
          </a:bodyPr>
          <a:lstStyle>
            <a:lvl1pPr marL="0" indent="0" algn="r">
              <a:buNone/>
              <a:defRPr sz="1800">
                <a:solidFill>
                  <a:srgbClr val="791957"/>
                </a:solidFill>
              </a:defRPr>
            </a:lvl1pPr>
            <a:lvl2pPr algn="r">
              <a:defRPr sz="1800">
                <a:solidFill>
                  <a:srgbClr val="791957"/>
                </a:solidFill>
              </a:defRPr>
            </a:lvl2pPr>
            <a:lvl3pPr algn="r">
              <a:defRPr sz="1800">
                <a:solidFill>
                  <a:srgbClr val="791957"/>
                </a:solidFill>
              </a:defRPr>
            </a:lvl3pPr>
            <a:lvl4pPr algn="r">
              <a:defRPr sz="1800">
                <a:solidFill>
                  <a:srgbClr val="791957"/>
                </a:solidFill>
              </a:defRPr>
            </a:lvl4pPr>
            <a:lvl5pPr algn="r">
              <a:defRPr sz="1800">
                <a:solidFill>
                  <a:srgbClr val="791957"/>
                </a:solidFill>
              </a:defRPr>
            </a:lvl5pPr>
          </a:lstStyle>
          <a:p>
            <a:pPr lvl="0"/>
            <a:r>
              <a:rPr lang="en-US"/>
              <a:t>CORPORATE ppt template</a:t>
            </a:r>
            <a:endParaRPr lang="en-GB"/>
          </a:p>
        </p:txBody>
      </p:sp>
      <p:sp>
        <p:nvSpPr>
          <p:cNvPr id="17" name="Text Placeholder 16">
            <a:extLst>
              <a:ext uri="{FF2B5EF4-FFF2-40B4-BE49-F238E27FC236}">
                <a16:creationId xmlns:a16="http://schemas.microsoft.com/office/drawing/2014/main" id="{D5EBA424-7C56-2D16-D142-992FCFE59622}"/>
              </a:ext>
            </a:extLst>
          </p:cNvPr>
          <p:cNvSpPr>
            <a:spLocks noGrp="1"/>
          </p:cNvSpPr>
          <p:nvPr>
            <p:ph type="body" sz="quarter" idx="11" hasCustomPrompt="1"/>
          </p:nvPr>
        </p:nvSpPr>
        <p:spPr>
          <a:xfrm>
            <a:off x="679620" y="835210"/>
            <a:ext cx="10799999" cy="622114"/>
          </a:xfrm>
        </p:spPr>
        <p:txBody>
          <a:bodyPr>
            <a:normAutofit/>
          </a:bodyPr>
          <a:lstStyle>
            <a:lvl1pPr marL="0" indent="0">
              <a:buNone/>
              <a:defRPr sz="4400" b="1">
                <a:solidFill>
                  <a:srgbClr val="791957"/>
                </a:solidFill>
                <a:latin typeface="Georgia" panose="02040502050405020303" pitchFamily="18" charset="0"/>
              </a:defRPr>
            </a:lvl1pPr>
            <a:lvl2pPr>
              <a:defRPr>
                <a:solidFill>
                  <a:srgbClr val="791957"/>
                </a:solidFill>
                <a:latin typeface="Georgia" panose="02040502050405020303" pitchFamily="18" charset="0"/>
              </a:defRPr>
            </a:lvl2pPr>
            <a:lvl3pPr>
              <a:defRPr>
                <a:solidFill>
                  <a:srgbClr val="791957"/>
                </a:solidFill>
                <a:latin typeface="Georgia" panose="02040502050405020303" pitchFamily="18" charset="0"/>
              </a:defRPr>
            </a:lvl3pPr>
            <a:lvl4pPr>
              <a:defRPr>
                <a:solidFill>
                  <a:srgbClr val="791957"/>
                </a:solidFill>
                <a:latin typeface="Georgia" panose="02040502050405020303" pitchFamily="18" charset="0"/>
              </a:defRPr>
            </a:lvl4pPr>
            <a:lvl5pPr>
              <a:defRPr>
                <a:solidFill>
                  <a:srgbClr val="791957"/>
                </a:solidFill>
                <a:latin typeface="Georgia" panose="02040502050405020303" pitchFamily="18" charset="0"/>
              </a:defRPr>
            </a:lvl5pPr>
          </a:lstStyle>
          <a:p>
            <a:pPr lvl="0"/>
            <a:r>
              <a:rPr lang="en-US"/>
              <a:t>Slide title</a:t>
            </a:r>
            <a:endParaRPr lang="en-GB"/>
          </a:p>
        </p:txBody>
      </p:sp>
      <p:sp>
        <p:nvSpPr>
          <p:cNvPr id="23" name="Text Placeholder 22">
            <a:extLst>
              <a:ext uri="{FF2B5EF4-FFF2-40B4-BE49-F238E27FC236}">
                <a16:creationId xmlns:a16="http://schemas.microsoft.com/office/drawing/2014/main" id="{E9AB4984-EB9C-A8FD-FD75-286C513BF7D9}"/>
              </a:ext>
            </a:extLst>
          </p:cNvPr>
          <p:cNvSpPr>
            <a:spLocks noGrp="1"/>
          </p:cNvSpPr>
          <p:nvPr>
            <p:ph type="body" sz="quarter" idx="12" hasCustomPrompt="1"/>
          </p:nvPr>
        </p:nvSpPr>
        <p:spPr>
          <a:xfrm>
            <a:off x="2019300" y="1955800"/>
            <a:ext cx="7696200" cy="3327400"/>
          </a:xfrm>
        </p:spPr>
        <p:txBody>
          <a:bodyPr>
            <a:normAutofit/>
          </a:bodyPr>
          <a:lstStyle>
            <a:lvl1pPr marL="533400" indent="-533400">
              <a:lnSpc>
                <a:spcPct val="150000"/>
              </a:lnSpc>
              <a:defRPr sz="3600">
                <a:solidFill>
                  <a:srgbClr val="791957"/>
                </a:solidFill>
              </a:defRPr>
            </a:lvl1pPr>
            <a:lvl2pPr>
              <a:defRPr sz="3600">
                <a:solidFill>
                  <a:srgbClr val="791957"/>
                </a:solidFill>
              </a:defRPr>
            </a:lvl2pPr>
            <a:lvl3pPr>
              <a:defRPr sz="3600">
                <a:solidFill>
                  <a:srgbClr val="791957"/>
                </a:solidFill>
              </a:defRPr>
            </a:lvl3pPr>
            <a:lvl4pPr>
              <a:defRPr sz="3600">
                <a:solidFill>
                  <a:srgbClr val="791957"/>
                </a:solidFill>
              </a:defRPr>
            </a:lvl4pPr>
            <a:lvl5pPr>
              <a:defRPr sz="3600">
                <a:solidFill>
                  <a:srgbClr val="791957"/>
                </a:solidFill>
              </a:defRPr>
            </a:lvl5pPr>
          </a:lstStyle>
          <a:p>
            <a:pPr lvl="0"/>
            <a:r>
              <a:rPr lang="en-US"/>
              <a:t>Bullet point list</a:t>
            </a:r>
          </a:p>
        </p:txBody>
      </p:sp>
    </p:spTree>
    <p:extLst>
      <p:ext uri="{BB962C8B-B14F-4D97-AF65-F5344CB8AC3E}">
        <p14:creationId xmlns:p14="http://schemas.microsoft.com/office/powerpoint/2010/main" val="31493393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alternativ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DC672F-6B32-7235-526E-5ABF9BFA0ED7}"/>
              </a:ext>
            </a:extLst>
          </p:cNvPr>
          <p:cNvSpPr/>
          <p:nvPr userDrawn="1"/>
        </p:nvSpPr>
        <p:spPr>
          <a:xfrm>
            <a:off x="0" y="0"/>
            <a:ext cx="12191999" cy="6858000"/>
          </a:xfrm>
          <a:prstGeom prst="rect">
            <a:avLst/>
          </a:prstGeom>
          <a:gradFill flip="none" rotWithShape="1">
            <a:gsLst>
              <a:gs pos="100000">
                <a:schemeClr val="accent3"/>
              </a:gs>
              <a:gs pos="10000">
                <a:schemeClr val="accent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5099FF1D-63B1-E21D-5621-3414E46DE343}"/>
              </a:ext>
            </a:extLst>
          </p:cNvPr>
          <p:cNvCxnSpPr/>
          <p:nvPr userDrawn="1"/>
        </p:nvCxnSpPr>
        <p:spPr>
          <a:xfrm>
            <a:off x="679622" y="642554"/>
            <a:ext cx="10800000" cy="0"/>
          </a:xfrm>
          <a:prstGeom prst="line">
            <a:avLst/>
          </a:prstGeom>
          <a:ln>
            <a:solidFill>
              <a:srgbClr val="791957"/>
            </a:solidFill>
          </a:ln>
        </p:spPr>
        <p:style>
          <a:lnRef idx="3">
            <a:schemeClr val="dk1"/>
          </a:lnRef>
          <a:fillRef idx="0">
            <a:schemeClr val="dk1"/>
          </a:fillRef>
          <a:effectRef idx="2">
            <a:schemeClr val="dk1"/>
          </a:effectRef>
          <a:fontRef idx="minor">
            <a:schemeClr val="tx1"/>
          </a:fontRef>
        </p:style>
      </p:cxnSp>
      <p:cxnSp>
        <p:nvCxnSpPr>
          <p:cNvPr id="3" name="Straight Connector 2">
            <a:extLst>
              <a:ext uri="{FF2B5EF4-FFF2-40B4-BE49-F238E27FC236}">
                <a16:creationId xmlns:a16="http://schemas.microsoft.com/office/drawing/2014/main" id="{989792F2-55A4-8428-BD73-EDD709D1FD7B}"/>
              </a:ext>
            </a:extLst>
          </p:cNvPr>
          <p:cNvCxnSpPr/>
          <p:nvPr userDrawn="1"/>
        </p:nvCxnSpPr>
        <p:spPr>
          <a:xfrm>
            <a:off x="696000" y="642554"/>
            <a:ext cx="10800000"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pic>
        <p:nvPicPr>
          <p:cNvPr id="4" name="Picture 3">
            <a:extLst>
              <a:ext uri="{FF2B5EF4-FFF2-40B4-BE49-F238E27FC236}">
                <a16:creationId xmlns:a16="http://schemas.microsoft.com/office/drawing/2014/main" id="{F9918E4D-E796-D1BF-7830-F1880717457F}"/>
              </a:ext>
            </a:extLst>
          </p:cNvPr>
          <p:cNvPicPr/>
          <p:nvPr userDrawn="1"/>
        </p:nvPicPr>
        <p:blipFill>
          <a:blip r:embed="rId2"/>
          <a:stretch>
            <a:fillRect/>
          </a:stretch>
        </p:blipFill>
        <p:spPr>
          <a:xfrm>
            <a:off x="10440000" y="5580000"/>
            <a:ext cx="1187147" cy="797084"/>
          </a:xfrm>
          <a:prstGeom prst="rect">
            <a:avLst/>
          </a:prstGeom>
        </p:spPr>
      </p:pic>
      <p:sp>
        <p:nvSpPr>
          <p:cNvPr id="11" name="Text Placeholder 10">
            <a:extLst>
              <a:ext uri="{FF2B5EF4-FFF2-40B4-BE49-F238E27FC236}">
                <a16:creationId xmlns:a16="http://schemas.microsoft.com/office/drawing/2014/main" id="{9CF0D38C-3CD0-CA4F-A103-2F319208BC3E}"/>
              </a:ext>
            </a:extLst>
          </p:cNvPr>
          <p:cNvSpPr>
            <a:spLocks noGrp="1"/>
          </p:cNvSpPr>
          <p:nvPr>
            <p:ph type="body" sz="quarter" idx="10" hasCustomPrompt="1"/>
          </p:nvPr>
        </p:nvSpPr>
        <p:spPr>
          <a:xfrm>
            <a:off x="760294" y="266258"/>
            <a:ext cx="10783622" cy="286091"/>
          </a:xfrm>
        </p:spPr>
        <p:txBody>
          <a:bodyPr>
            <a:noAutofit/>
          </a:bodyPr>
          <a:lstStyle>
            <a:lvl1pPr marL="0" indent="0" algn="r">
              <a:buNone/>
              <a:defRPr sz="1800">
                <a:solidFill>
                  <a:schemeClr val="bg1"/>
                </a:solidFill>
              </a:defRPr>
            </a:lvl1pPr>
            <a:lvl2pPr algn="r">
              <a:defRPr sz="1800">
                <a:solidFill>
                  <a:schemeClr val="bg1"/>
                </a:solidFill>
              </a:defRPr>
            </a:lvl2pPr>
            <a:lvl3pPr algn="r">
              <a:defRPr sz="1800">
                <a:solidFill>
                  <a:schemeClr val="bg1"/>
                </a:solidFill>
              </a:defRPr>
            </a:lvl3pPr>
            <a:lvl4pPr algn="r">
              <a:defRPr sz="1800">
                <a:solidFill>
                  <a:schemeClr val="bg1"/>
                </a:solidFill>
              </a:defRPr>
            </a:lvl4pPr>
            <a:lvl5pPr algn="r">
              <a:defRPr sz="1800">
                <a:solidFill>
                  <a:schemeClr val="bg1"/>
                </a:solidFill>
              </a:defRPr>
            </a:lvl5pPr>
          </a:lstStyle>
          <a:p>
            <a:pPr lvl="0"/>
            <a:r>
              <a:rPr lang="en-US"/>
              <a:t>CORPORATE ppt template</a:t>
            </a:r>
            <a:endParaRPr lang="en-GB"/>
          </a:p>
        </p:txBody>
      </p:sp>
      <p:sp>
        <p:nvSpPr>
          <p:cNvPr id="13" name="Text Placeholder 12">
            <a:extLst>
              <a:ext uri="{FF2B5EF4-FFF2-40B4-BE49-F238E27FC236}">
                <a16:creationId xmlns:a16="http://schemas.microsoft.com/office/drawing/2014/main" id="{77C7EB6D-2595-8AEB-B210-FC5574760061}"/>
              </a:ext>
            </a:extLst>
          </p:cNvPr>
          <p:cNvSpPr>
            <a:spLocks noGrp="1"/>
          </p:cNvSpPr>
          <p:nvPr>
            <p:ph type="body" sz="quarter" idx="11" hasCustomPrompt="1"/>
          </p:nvPr>
        </p:nvSpPr>
        <p:spPr>
          <a:xfrm>
            <a:off x="696000" y="822965"/>
            <a:ext cx="10783622" cy="655316"/>
          </a:xfrm>
        </p:spPr>
        <p:txBody>
          <a:bodyPr>
            <a:noAutofit/>
          </a:bodyPr>
          <a:lstStyle>
            <a:lvl1pPr marL="0" indent="0">
              <a:buNone/>
              <a:defRPr sz="4400" b="1">
                <a:solidFill>
                  <a:schemeClr val="bg1"/>
                </a:solidFill>
                <a:latin typeface="Georgia" panose="02040502050405020303" pitchFamily="18" charset="0"/>
              </a:defRPr>
            </a:lvl1pPr>
            <a:lvl2pPr>
              <a:defRPr sz="4400" b="1">
                <a:solidFill>
                  <a:schemeClr val="bg1"/>
                </a:solidFill>
                <a:latin typeface="Georgia" panose="02040502050405020303" pitchFamily="18" charset="0"/>
              </a:defRPr>
            </a:lvl2pPr>
            <a:lvl3pPr>
              <a:defRPr sz="4400" b="1">
                <a:solidFill>
                  <a:schemeClr val="bg1"/>
                </a:solidFill>
                <a:latin typeface="Georgia" panose="02040502050405020303" pitchFamily="18" charset="0"/>
              </a:defRPr>
            </a:lvl3pPr>
            <a:lvl4pPr>
              <a:defRPr sz="4400" b="1">
                <a:solidFill>
                  <a:schemeClr val="bg1"/>
                </a:solidFill>
                <a:latin typeface="Georgia" panose="02040502050405020303" pitchFamily="18" charset="0"/>
              </a:defRPr>
            </a:lvl4pPr>
            <a:lvl5pPr>
              <a:defRPr sz="4400" b="1">
                <a:solidFill>
                  <a:schemeClr val="bg1"/>
                </a:solidFill>
                <a:latin typeface="Georgia" panose="02040502050405020303" pitchFamily="18" charset="0"/>
              </a:defRPr>
            </a:lvl5pPr>
          </a:lstStyle>
          <a:p>
            <a:pPr lvl="0"/>
            <a:r>
              <a:rPr lang="en-US"/>
              <a:t>Slide title</a:t>
            </a:r>
            <a:endParaRPr lang="en-GB"/>
          </a:p>
        </p:txBody>
      </p:sp>
      <p:sp>
        <p:nvSpPr>
          <p:cNvPr id="17" name="Text Placeholder 16">
            <a:extLst>
              <a:ext uri="{FF2B5EF4-FFF2-40B4-BE49-F238E27FC236}">
                <a16:creationId xmlns:a16="http://schemas.microsoft.com/office/drawing/2014/main" id="{E641D0E2-3B62-C90C-7885-37D19C08282F}"/>
              </a:ext>
            </a:extLst>
          </p:cNvPr>
          <p:cNvSpPr>
            <a:spLocks noGrp="1"/>
          </p:cNvSpPr>
          <p:nvPr>
            <p:ph type="body" sz="quarter" idx="12" hasCustomPrompt="1"/>
          </p:nvPr>
        </p:nvSpPr>
        <p:spPr>
          <a:xfrm>
            <a:off x="2019300" y="1955800"/>
            <a:ext cx="7759700" cy="3314700"/>
          </a:xfrm>
        </p:spPr>
        <p:txBody>
          <a:bodyPr>
            <a:normAutofit/>
          </a:bodyPr>
          <a:lstStyle>
            <a:lvl1pPr marL="533400" indent="-533400">
              <a:lnSpc>
                <a:spcPct val="150000"/>
              </a:lnSpc>
              <a:defRPr sz="3600">
                <a:solidFill>
                  <a:schemeClr val="bg1"/>
                </a:solidFill>
              </a:defRPr>
            </a:lvl1pPr>
            <a:lvl2pPr>
              <a:lnSpc>
                <a:spcPct val="150000"/>
              </a:lnSpc>
              <a:defRPr sz="3600">
                <a:solidFill>
                  <a:schemeClr val="bg1"/>
                </a:solidFill>
              </a:defRPr>
            </a:lvl2pPr>
            <a:lvl3pPr>
              <a:lnSpc>
                <a:spcPct val="150000"/>
              </a:lnSpc>
              <a:defRPr sz="3600">
                <a:solidFill>
                  <a:schemeClr val="bg1"/>
                </a:solidFill>
              </a:defRPr>
            </a:lvl3pPr>
            <a:lvl4pPr>
              <a:lnSpc>
                <a:spcPct val="150000"/>
              </a:lnSpc>
              <a:defRPr sz="3600">
                <a:solidFill>
                  <a:schemeClr val="bg1"/>
                </a:solidFill>
              </a:defRPr>
            </a:lvl4pPr>
            <a:lvl5pPr>
              <a:lnSpc>
                <a:spcPct val="150000"/>
              </a:lnSpc>
              <a:defRPr sz="3600">
                <a:solidFill>
                  <a:schemeClr val="bg1"/>
                </a:solidFill>
              </a:defRPr>
            </a:lvl5pPr>
          </a:lstStyle>
          <a:p>
            <a:pPr lvl="0"/>
            <a:r>
              <a:rPr lang="en-US"/>
              <a:t>Bullet point list</a:t>
            </a:r>
            <a:endParaRPr lang="en-GB"/>
          </a:p>
        </p:txBody>
      </p:sp>
    </p:spTree>
    <p:extLst>
      <p:ext uri="{BB962C8B-B14F-4D97-AF65-F5344CB8AC3E}">
        <p14:creationId xmlns:p14="http://schemas.microsoft.com/office/powerpoint/2010/main" val="143426148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92753668"/>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Lst>
  <p:txStyles>
    <p:titleStyle>
      <a:lvl1pPr algn="l" defTabSz="914400" rtl="0" eaLnBrk="1" latinLnBrk="0" hangingPunct="1">
        <a:lnSpc>
          <a:spcPct val="90000"/>
        </a:lnSpc>
        <a:spcBef>
          <a:spcPct val="0"/>
        </a:spcBef>
        <a:buNone/>
        <a:defRPr sz="4800" b="1"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rvoice.brighton-hove.gov.uk/en-GB/projects/school-admission-arrangements-2027-28"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ssets.publishing.service.gov.uk/media/68f8e14425d7d8af156dc2b6/ADA4423__ADA4452_to_ADA4454__ADA4456__ADA4458_Brighton_and_Hove_City_Council_.pdf"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yourvoice.brighton-hove.gov.uk/en-GB/projects/school-admission-arrangements-2027-28"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6211174-842E-2815-B36C-32F7CA2CB427}"/>
              </a:ext>
            </a:extLst>
          </p:cNvPr>
          <p:cNvSpPr>
            <a:spLocks noGrp="1" noRot="1" noMove="1" noResize="1" noEditPoints="1" noAdjustHandles="1" noChangeArrowheads="1" noChangeShapeType="1"/>
          </p:cNvSpPr>
          <p:nvPr/>
        </p:nvSpPr>
        <p:spPr>
          <a:xfrm>
            <a:off x="0" y="0"/>
            <a:ext cx="12191999" cy="6858000"/>
          </a:xfrm>
          <a:prstGeom prst="rect">
            <a:avLst/>
          </a:prstGeom>
          <a:gradFill flip="none" rotWithShape="1">
            <a:gsLst>
              <a:gs pos="100000">
                <a:schemeClr val="accent3"/>
              </a:gs>
              <a:gs pos="10000">
                <a:schemeClr val="accent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6F0F5EB-C5E3-881E-5359-D3C55C6E8F57}"/>
              </a:ext>
            </a:extLst>
          </p:cNvPr>
          <p:cNvPicPr>
            <a:picLocks noGrp="1" noRot="1" noMove="1" noResize="1" noEditPoints="1" noAdjustHandles="1" noChangeArrowheads="1" noChangeShapeType="1" noCrop="1"/>
          </p:cNvPicPr>
          <p:nvPr/>
        </p:nvPicPr>
        <p:blipFill>
          <a:blip r:embed="rId2"/>
          <a:stretch>
            <a:fillRect/>
          </a:stretch>
        </p:blipFill>
        <p:spPr>
          <a:xfrm>
            <a:off x="9900000" y="5040000"/>
            <a:ext cx="1734951" cy="1164896"/>
          </a:xfrm>
          <a:prstGeom prst="rect">
            <a:avLst/>
          </a:prstGeom>
        </p:spPr>
      </p:pic>
      <p:sp>
        <p:nvSpPr>
          <p:cNvPr id="6" name="TextBox 5">
            <a:extLst>
              <a:ext uri="{FF2B5EF4-FFF2-40B4-BE49-F238E27FC236}">
                <a16:creationId xmlns:a16="http://schemas.microsoft.com/office/drawing/2014/main" id="{1DF9CC59-C04F-77D2-3990-8321F08F45C0}"/>
              </a:ext>
            </a:extLst>
          </p:cNvPr>
          <p:cNvSpPr txBox="1"/>
          <p:nvPr/>
        </p:nvSpPr>
        <p:spPr>
          <a:xfrm>
            <a:off x="1677471" y="1003801"/>
            <a:ext cx="9579413" cy="1569660"/>
          </a:xfrm>
          <a:prstGeom prst="rect">
            <a:avLst/>
          </a:prstGeom>
          <a:noFill/>
        </p:spPr>
        <p:txBody>
          <a:bodyPr wrap="square" rtlCol="0">
            <a:spAutoFit/>
          </a:bodyPr>
          <a:lstStyle/>
          <a:p>
            <a:r>
              <a:rPr lang="en-US" sz="4800" b="1">
                <a:solidFill>
                  <a:schemeClr val="bg1"/>
                </a:solidFill>
                <a:latin typeface="Georgia" panose="02040502050405020303" pitchFamily="18" charset="0"/>
              </a:rPr>
              <a:t>Admission Arrangements September 2027</a:t>
            </a:r>
          </a:p>
        </p:txBody>
      </p:sp>
      <p:sp>
        <p:nvSpPr>
          <p:cNvPr id="7" name="TextBox 6">
            <a:extLst>
              <a:ext uri="{FF2B5EF4-FFF2-40B4-BE49-F238E27FC236}">
                <a16:creationId xmlns:a16="http://schemas.microsoft.com/office/drawing/2014/main" id="{71A7E0E9-935A-F314-2809-2A1ECAB5467E}"/>
              </a:ext>
            </a:extLst>
          </p:cNvPr>
          <p:cNvSpPr txBox="1"/>
          <p:nvPr/>
        </p:nvSpPr>
        <p:spPr>
          <a:xfrm>
            <a:off x="1587065" y="2975733"/>
            <a:ext cx="9879545" cy="584775"/>
          </a:xfrm>
          <a:prstGeom prst="rect">
            <a:avLst/>
          </a:prstGeom>
          <a:noFill/>
        </p:spPr>
        <p:txBody>
          <a:bodyPr wrap="square" lIns="91440" tIns="45720" rIns="91440" bIns="45720" rtlCol="0" anchor="t">
            <a:spAutoFit/>
          </a:bodyPr>
          <a:lstStyle/>
          <a:p>
            <a:r>
              <a:rPr lang="en-US" sz="3200">
                <a:solidFill>
                  <a:schemeClr val="bg1"/>
                </a:solidFill>
                <a:latin typeface="Georgia"/>
              </a:rPr>
              <a:t>Public Consultation</a:t>
            </a:r>
            <a:endParaRPr lang="en-US">
              <a:solidFill>
                <a:schemeClr val="bg1"/>
              </a:solidFill>
            </a:endParaRPr>
          </a:p>
        </p:txBody>
      </p:sp>
      <p:sp>
        <p:nvSpPr>
          <p:cNvPr id="8" name="TextBox 7">
            <a:extLst>
              <a:ext uri="{FF2B5EF4-FFF2-40B4-BE49-F238E27FC236}">
                <a16:creationId xmlns:a16="http://schemas.microsoft.com/office/drawing/2014/main" id="{FB89FD91-B100-6ADC-9D7B-A26DBED632BA}"/>
              </a:ext>
            </a:extLst>
          </p:cNvPr>
          <p:cNvSpPr txBox="1"/>
          <p:nvPr/>
        </p:nvSpPr>
        <p:spPr>
          <a:xfrm>
            <a:off x="1597572" y="4131259"/>
            <a:ext cx="7735614" cy="523220"/>
          </a:xfrm>
          <a:prstGeom prst="rect">
            <a:avLst/>
          </a:prstGeom>
          <a:noFill/>
        </p:spPr>
        <p:txBody>
          <a:bodyPr wrap="square" lIns="91440" tIns="45720" rIns="91440" bIns="45720" rtlCol="0" anchor="t">
            <a:spAutoFit/>
          </a:bodyPr>
          <a:lstStyle/>
          <a:p>
            <a:r>
              <a:rPr lang="en-US" sz="2800" b="1">
                <a:solidFill>
                  <a:schemeClr val="bg1"/>
                </a:solidFill>
                <a:latin typeface="Arial"/>
                <a:cs typeface="Arial"/>
              </a:rPr>
              <a:t>14 November 2025 – 9 January 2026</a:t>
            </a:r>
            <a:endParaRPr lang="en-US">
              <a:solidFill>
                <a:schemeClr val="bg1"/>
              </a:solidFill>
            </a:endParaRPr>
          </a:p>
        </p:txBody>
      </p:sp>
    </p:spTree>
    <p:extLst>
      <p:ext uri="{BB962C8B-B14F-4D97-AF65-F5344CB8AC3E}">
        <p14:creationId xmlns:p14="http://schemas.microsoft.com/office/powerpoint/2010/main" val="4231391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2F949-034F-BDC0-ADE5-02FCC495D73F}"/>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014EFAD-BFD2-0BE4-7570-5BBBD9230119}"/>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7D6EDBD2-374B-F105-5C97-991C4D07EB97}"/>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C69A7DB0-E5CC-1A02-F627-E38C86310678}"/>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48C6DE70-1940-7BBB-7BA7-FAD87839F912}"/>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a:t>Your Voice Consultation </a:t>
            </a:r>
          </a:p>
        </p:txBody>
      </p:sp>
      <p:sp>
        <p:nvSpPr>
          <p:cNvPr id="9" name="TextBox 8">
            <a:extLst>
              <a:ext uri="{FF2B5EF4-FFF2-40B4-BE49-F238E27FC236}">
                <a16:creationId xmlns:a16="http://schemas.microsoft.com/office/drawing/2014/main" id="{1AEDFBE4-6D53-5BEA-C3FA-DEE2570F9AFF}"/>
              </a:ext>
            </a:extLst>
          </p:cNvPr>
          <p:cNvSpPr txBox="1"/>
          <p:nvPr/>
        </p:nvSpPr>
        <p:spPr>
          <a:xfrm>
            <a:off x="236158" y="1156665"/>
            <a:ext cx="11749413" cy="6224204"/>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How much do you agree or disagree with the proposal to reduce the PAN at Downs Junior school from 128 to 96 pupils?</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How much do you agree or disagree with the proposal to reduce the PAN at Rudyard Kipling Primary school from 45 to 30 pupils?</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How much do you agree or disagree with the proposed admission numbers for the other community schools?</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How much do you agree or disagree with the proposal to apply the sibling link to pupils regardless of the catchment area they live in?</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How much do you agree or disagree with the proposal to change the way that waiting lists and reallocation pools are operated?</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Do you have any comments on the council's proposed coordinated schemes?</a:t>
            </a:r>
          </a:p>
          <a:p>
            <a:pPr marL="571500" indent="-571500">
              <a:lnSpc>
                <a:spcPct val="150000"/>
              </a:lnSpc>
              <a:buFont typeface="Arial" panose="020B0604020202020204" pitchFamily="34" charset="0"/>
              <a:buChar char="•"/>
            </a:pPr>
            <a:r>
              <a:rPr lang="en-GB" sz="2000">
                <a:solidFill>
                  <a:srgbClr val="791957"/>
                </a:solidFill>
                <a:latin typeface="Arial" panose="020B0604020202020204" pitchFamily="34" charset="0"/>
                <a:cs typeface="Arial" panose="020B0604020202020204" pitchFamily="34" charset="0"/>
              </a:rPr>
              <a:t>Do you have any comments on the proposed 'relevant area’?</a:t>
            </a:r>
          </a:p>
          <a:p>
            <a:pPr marL="571500" indent="-571500">
              <a:lnSpc>
                <a:spcPct val="150000"/>
              </a:lnSpc>
              <a:buFont typeface="Arial" panose="020B0604020202020204" pitchFamily="34" charset="0"/>
              <a:buChar char="•"/>
            </a:pPr>
            <a:endParaRPr lang="en-GB" sz="1600">
              <a:solidFill>
                <a:srgbClr val="791957"/>
              </a:solidFill>
              <a:latin typeface="Arial" panose="020B0604020202020204" pitchFamily="34" charset="0"/>
              <a:cs typeface="Arial" panose="020B0604020202020204" pitchFamily="34" charset="0"/>
            </a:endParaRPr>
          </a:p>
          <a:p>
            <a:pPr marL="1028700" lvl="1" indent="-571500">
              <a:lnSpc>
                <a:spcPct val="150000"/>
              </a:lnSpc>
              <a:buFont typeface="Arial" panose="020B0604020202020204" pitchFamily="34" charset="0"/>
              <a:buChar char="•"/>
            </a:pPr>
            <a:endParaRPr lang="en-US" sz="1100">
              <a:solidFill>
                <a:srgbClr val="79195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923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15CAE4D-53F0-B8B1-D097-D0B9A43B8A2C}"/>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E6FB736B-E515-05A4-3AD5-E135518B7442}"/>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19630D30-D703-36DB-6D5A-47499BEB0BFA}"/>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357E0F53-2195-F583-BE95-5EDE717F168E}"/>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a:t>Questions and Comments </a:t>
            </a:r>
          </a:p>
        </p:txBody>
      </p:sp>
    </p:spTree>
    <p:extLst>
      <p:ext uri="{BB962C8B-B14F-4D97-AF65-F5344CB8AC3E}">
        <p14:creationId xmlns:p14="http://schemas.microsoft.com/office/powerpoint/2010/main" val="280645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15CAE4D-53F0-B8B1-D097-D0B9A43B8A2C}"/>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E6FB736B-E515-05A4-3AD5-E135518B7442}"/>
              </a:ext>
            </a:extLst>
          </p:cNvPr>
          <p:cNvSpPr txBox="1"/>
          <p:nvPr/>
        </p:nvSpPr>
        <p:spPr>
          <a:xfrm>
            <a:off x="679622" y="239075"/>
            <a:ext cx="10862487" cy="646331"/>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a:t>
            </a:r>
          </a:p>
          <a:p>
            <a:pPr algn="r"/>
            <a:r>
              <a:rPr lang="en-US">
                <a:solidFill>
                  <a:schemeClr val="accent4"/>
                </a:solidFill>
                <a:latin typeface="Arial"/>
                <a:cs typeface="Arial"/>
              </a:rPr>
              <a:t> </a:t>
            </a:r>
          </a:p>
        </p:txBody>
      </p:sp>
      <p:cxnSp>
        <p:nvCxnSpPr>
          <p:cNvPr id="5" name="Straight Connector 4">
            <a:extLst>
              <a:ext uri="{FF2B5EF4-FFF2-40B4-BE49-F238E27FC236}">
                <a16:creationId xmlns:a16="http://schemas.microsoft.com/office/drawing/2014/main" id="{19630D30-D703-36DB-6D5A-47499BEB0BFA}"/>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357E0F53-2195-F583-BE95-5EDE717F168E}"/>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Overview</a:t>
            </a:r>
            <a:endParaRPr lang="en-GB"/>
          </a:p>
        </p:txBody>
      </p:sp>
      <p:sp>
        <p:nvSpPr>
          <p:cNvPr id="9" name="TextBox 8">
            <a:extLst>
              <a:ext uri="{FF2B5EF4-FFF2-40B4-BE49-F238E27FC236}">
                <a16:creationId xmlns:a16="http://schemas.microsoft.com/office/drawing/2014/main" id="{52693F1C-34B8-357C-E0B9-6BAAEEB70123}"/>
              </a:ext>
            </a:extLst>
          </p:cNvPr>
          <p:cNvSpPr txBox="1"/>
          <p:nvPr/>
        </p:nvSpPr>
        <p:spPr>
          <a:xfrm>
            <a:off x="691134" y="1689525"/>
            <a:ext cx="10936013" cy="4317336"/>
          </a:xfrm>
          <a:prstGeom prst="rect">
            <a:avLst/>
          </a:prstGeom>
          <a:noFill/>
        </p:spPr>
        <p:txBody>
          <a:bodyPr wrap="square" lIns="91440" tIns="45720" rIns="91440" bIns="45720" rtlCol="0" anchor="t">
            <a:spAutoFit/>
          </a:bodyPr>
          <a:lstStyle/>
          <a:p>
            <a:pPr marL="571500" indent="-571500">
              <a:lnSpc>
                <a:spcPct val="150000"/>
              </a:lnSpc>
              <a:buFont typeface="Arial" panose="020B0604020202020204" pitchFamily="34" charset="0"/>
              <a:buChar char="•"/>
            </a:pPr>
            <a:r>
              <a:rPr lang="en-US">
                <a:solidFill>
                  <a:srgbClr val="791957"/>
                </a:solidFill>
                <a:latin typeface="Arial" panose="020B0604020202020204" pitchFamily="34" charset="0"/>
                <a:cs typeface="Arial" panose="020B0604020202020204" pitchFamily="34" charset="0"/>
              </a:rPr>
              <a:t>The Council are formally consulting on admission arrangements for September 2027 including: </a:t>
            </a:r>
          </a:p>
          <a:p>
            <a:pPr marL="1028700" lvl="1" indent="-571500">
              <a:lnSpc>
                <a:spcPct val="150000"/>
              </a:lnSpc>
              <a:buFont typeface="Arial" panose="020B0604020202020204" pitchFamily="34" charset="0"/>
              <a:buChar char="•"/>
            </a:pPr>
            <a:r>
              <a:rPr lang="en-US">
                <a:solidFill>
                  <a:srgbClr val="791957"/>
                </a:solidFill>
                <a:latin typeface="Arial" panose="020B0604020202020204" pitchFamily="34" charset="0"/>
                <a:cs typeface="Arial" panose="020B0604020202020204" pitchFamily="34" charset="0"/>
              </a:rPr>
              <a:t>Reduction in PAN at Downs Junior School from 128 pupils to 96 pupils</a:t>
            </a:r>
          </a:p>
          <a:p>
            <a:pPr marL="1028700" lvl="1" indent="-571500">
              <a:lnSpc>
                <a:spcPct val="150000"/>
              </a:lnSpc>
              <a:buFont typeface="Arial" panose="020B0604020202020204" pitchFamily="34" charset="0"/>
              <a:buChar char="•"/>
            </a:pPr>
            <a:r>
              <a:rPr lang="en-US">
                <a:solidFill>
                  <a:srgbClr val="791957"/>
                </a:solidFill>
                <a:latin typeface="Arial" panose="020B0604020202020204" pitchFamily="34" charset="0"/>
                <a:cs typeface="Arial" panose="020B0604020202020204" pitchFamily="34" charset="0"/>
              </a:rPr>
              <a:t>Reduction in PAN at Rudyard Kipling Primary School from 45 to 30 pupils</a:t>
            </a:r>
          </a:p>
          <a:p>
            <a:pPr marL="1028700" lvl="1" indent="-571500">
              <a:lnSpc>
                <a:spcPct val="150000"/>
              </a:lnSpc>
              <a:buFont typeface="Arial" panose="020B0604020202020204" pitchFamily="34" charset="0"/>
              <a:buChar char="•"/>
            </a:pPr>
            <a:r>
              <a:rPr lang="en-GB" dirty="0">
                <a:solidFill>
                  <a:srgbClr val="791957"/>
                </a:solidFill>
                <a:latin typeface="Arial"/>
                <a:cs typeface="Arial"/>
              </a:rPr>
              <a:t>Change to the way waiting lists are operated</a:t>
            </a:r>
          </a:p>
          <a:p>
            <a:pPr marL="1028700" lvl="1" indent="-571500">
              <a:lnSpc>
                <a:spcPct val="150000"/>
              </a:lnSpc>
              <a:buFont typeface="Arial" panose="020B0604020202020204" pitchFamily="34" charset="0"/>
              <a:buChar char="•"/>
            </a:pPr>
            <a:r>
              <a:rPr lang="en-GB">
                <a:solidFill>
                  <a:srgbClr val="791957"/>
                </a:solidFill>
                <a:latin typeface="Arial" panose="020B0604020202020204" pitchFamily="34" charset="0"/>
                <a:cs typeface="Arial" panose="020B0604020202020204" pitchFamily="34" charset="0"/>
              </a:rPr>
              <a:t>Secondary school sibling link to be applied regardless of the catchment area where families live</a:t>
            </a:r>
            <a:endParaRPr lang="en-GB" dirty="0">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endParaRPr lang="en-US">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n-US">
                <a:solidFill>
                  <a:srgbClr val="791957"/>
                </a:solidFill>
                <a:latin typeface="Arial" panose="020B0604020202020204" pitchFamily="34" charset="0"/>
                <a:cs typeface="Arial" panose="020B0604020202020204" pitchFamily="34" charset="0"/>
              </a:rPr>
              <a:t>The public consultation runs between 14 November 2025 – 9 January 2026 </a:t>
            </a:r>
          </a:p>
          <a:p>
            <a:pPr marL="571500" indent="-571500">
              <a:lnSpc>
                <a:spcPct val="150000"/>
              </a:lnSpc>
              <a:buFont typeface="Arial" panose="020B0604020202020204" pitchFamily="34" charset="0"/>
              <a:buChar char="•"/>
            </a:pPr>
            <a:endParaRPr lang="en-US">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n-US">
                <a:solidFill>
                  <a:srgbClr val="791957"/>
                </a:solidFill>
                <a:latin typeface="Arial" panose="020B0604020202020204" pitchFamily="34" charset="0"/>
                <a:cs typeface="Arial" panose="020B0604020202020204" pitchFamily="34" charset="0"/>
              </a:rPr>
              <a:t>Responses can be given </a:t>
            </a:r>
            <a:r>
              <a:rPr lang="en-US">
                <a:solidFill>
                  <a:srgbClr val="791957"/>
                </a:solidFill>
                <a:latin typeface="Arial" panose="020B0604020202020204" pitchFamily="34" charset="0"/>
                <a:cs typeface="Arial" panose="020B0604020202020204" pitchFamily="34" charset="0"/>
                <a:hlinkClick r:id="rId3"/>
              </a:rPr>
              <a:t>here</a:t>
            </a:r>
            <a:endParaRPr lang="en-US">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endParaRPr lang="en-US" sz="2400">
              <a:solidFill>
                <a:srgbClr val="79195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150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C15D2-CCFF-F08F-9A5D-979C8B7C62A7}"/>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1FE7E79-0105-E34A-F2DD-F98E5C1E6C06}"/>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6A7D239E-A9C0-9661-4236-1B35DD897CB7}"/>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C7A5FE64-C983-8A27-0875-1194427D033B}"/>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8DDAEF4B-8C21-C52F-FABA-8A26DF05FFE1}"/>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Overview – </a:t>
            </a:r>
            <a:r>
              <a:rPr lang="en-US" dirty="0"/>
              <a:t>Primary </a:t>
            </a:r>
            <a:r>
              <a:rPr lang="en-US"/>
              <a:t>Pupil Numbers </a:t>
            </a:r>
            <a:endParaRPr lang="en-GB"/>
          </a:p>
        </p:txBody>
      </p:sp>
      <p:sp>
        <p:nvSpPr>
          <p:cNvPr id="3" name="TextBox 2">
            <a:extLst>
              <a:ext uri="{FF2B5EF4-FFF2-40B4-BE49-F238E27FC236}">
                <a16:creationId xmlns:a16="http://schemas.microsoft.com/office/drawing/2014/main" id="{AFFE4A6D-01A6-634D-3444-A4F1E27A344D}"/>
              </a:ext>
            </a:extLst>
          </p:cNvPr>
          <p:cNvSpPr txBox="1"/>
          <p:nvPr/>
        </p:nvSpPr>
        <p:spPr>
          <a:xfrm>
            <a:off x="1039661" y="1853852"/>
            <a:ext cx="4647156" cy="3970318"/>
          </a:xfrm>
          <a:prstGeom prst="rect">
            <a:avLst/>
          </a:prstGeom>
          <a:noFill/>
        </p:spPr>
        <p:txBody>
          <a:bodyPr wrap="square" rtlCol="0">
            <a:spAutoFit/>
          </a:bodyPr>
          <a:lstStyle/>
          <a:p>
            <a:r>
              <a:rPr lang="en-GB"/>
              <a:t>Citywide (2445 places)</a:t>
            </a:r>
          </a:p>
          <a:p>
            <a:pPr marL="285750" indent="-285750">
              <a:buFont typeface="Arial" panose="020B0604020202020204" pitchFamily="34" charset="0"/>
              <a:buChar char="•"/>
            </a:pPr>
            <a:r>
              <a:rPr lang="en-GB"/>
              <a:t>2026 – 1978 pupils</a:t>
            </a:r>
          </a:p>
          <a:p>
            <a:pPr marL="285750" indent="-285750">
              <a:buFont typeface="Arial" panose="020B0604020202020204" pitchFamily="34" charset="0"/>
              <a:buChar char="•"/>
            </a:pPr>
            <a:r>
              <a:rPr lang="en-GB"/>
              <a:t>2027 – 1823 pupils</a:t>
            </a:r>
          </a:p>
          <a:p>
            <a:pPr marL="285750" indent="-285750">
              <a:buFont typeface="Arial" panose="020B0604020202020204" pitchFamily="34" charset="0"/>
              <a:buChar char="•"/>
            </a:pPr>
            <a:r>
              <a:rPr lang="en-GB"/>
              <a:t>2028 – 1887 pupils</a:t>
            </a:r>
          </a:p>
          <a:p>
            <a:endParaRPr lang="en-GB"/>
          </a:p>
          <a:p>
            <a:r>
              <a:rPr lang="en-GB"/>
              <a:t>Central City Planning area (450 places)</a:t>
            </a:r>
          </a:p>
          <a:p>
            <a:pPr marL="285750" indent="-285750">
              <a:buFont typeface="Arial" panose="020B0604020202020204" pitchFamily="34" charset="0"/>
              <a:buChar char="•"/>
            </a:pPr>
            <a:r>
              <a:rPr lang="en-GB"/>
              <a:t>2026 – 374 pupils</a:t>
            </a:r>
          </a:p>
          <a:p>
            <a:pPr marL="285750" indent="-285750">
              <a:buFont typeface="Arial" panose="020B0604020202020204" pitchFamily="34" charset="0"/>
              <a:buChar char="•"/>
            </a:pPr>
            <a:r>
              <a:rPr lang="en-GB"/>
              <a:t>2027 – 381 pupils</a:t>
            </a:r>
          </a:p>
          <a:p>
            <a:pPr marL="285750" indent="-285750">
              <a:buFont typeface="Arial" panose="020B0604020202020204" pitchFamily="34" charset="0"/>
              <a:buChar char="•"/>
            </a:pPr>
            <a:r>
              <a:rPr lang="en-GB"/>
              <a:t>2028 – 394 pupils </a:t>
            </a:r>
          </a:p>
          <a:p>
            <a:pPr marL="285750" indent="-285750">
              <a:buFont typeface="Arial" panose="020B0604020202020204" pitchFamily="34" charset="0"/>
              <a:buChar char="•"/>
            </a:pPr>
            <a:endParaRPr lang="en-GB"/>
          </a:p>
          <a:p>
            <a:r>
              <a:rPr lang="en-GB"/>
              <a:t>BN1 6 (210 places)</a:t>
            </a:r>
          </a:p>
          <a:p>
            <a:pPr marL="285750" indent="-285750">
              <a:buFont typeface="Arial" panose="020B0604020202020204" pitchFamily="34" charset="0"/>
              <a:buChar char="•"/>
            </a:pPr>
            <a:r>
              <a:rPr lang="en-GB"/>
              <a:t>2026 – 146 pupils</a:t>
            </a:r>
          </a:p>
          <a:p>
            <a:pPr marL="285750" indent="-285750">
              <a:buFont typeface="Arial" panose="020B0604020202020204" pitchFamily="34" charset="0"/>
              <a:buChar char="•"/>
            </a:pPr>
            <a:r>
              <a:rPr lang="en-GB"/>
              <a:t>2027 – 115 pupils</a:t>
            </a:r>
          </a:p>
          <a:p>
            <a:pPr marL="285750" indent="-285750">
              <a:buFont typeface="Arial" panose="020B0604020202020204" pitchFamily="34" charset="0"/>
              <a:buChar char="•"/>
            </a:pPr>
            <a:r>
              <a:rPr lang="en-GB"/>
              <a:t>2028 – 140 pupils </a:t>
            </a:r>
          </a:p>
        </p:txBody>
      </p:sp>
      <p:sp>
        <p:nvSpPr>
          <p:cNvPr id="6" name="TextBox 5">
            <a:extLst>
              <a:ext uri="{FF2B5EF4-FFF2-40B4-BE49-F238E27FC236}">
                <a16:creationId xmlns:a16="http://schemas.microsoft.com/office/drawing/2014/main" id="{7901FC1D-60DD-89E2-CF62-42FDE0D9FFD5}"/>
              </a:ext>
            </a:extLst>
          </p:cNvPr>
          <p:cNvSpPr txBox="1"/>
          <p:nvPr/>
        </p:nvSpPr>
        <p:spPr>
          <a:xfrm>
            <a:off x="6505185" y="1779687"/>
            <a:ext cx="4734838" cy="4801314"/>
          </a:xfrm>
          <a:prstGeom prst="rect">
            <a:avLst/>
          </a:prstGeom>
          <a:noFill/>
        </p:spPr>
        <p:txBody>
          <a:bodyPr wrap="square" rtlCol="0">
            <a:spAutoFit/>
          </a:bodyPr>
          <a:lstStyle/>
          <a:p>
            <a:r>
              <a:rPr lang="en-GB" u="sng" dirty="0"/>
              <a:t>Downs Infant School PAN </a:t>
            </a:r>
            <a:r>
              <a:rPr lang="en-GB"/>
              <a:t>reduced from 120 to 90 in January 2023 with effect from September 2024. </a:t>
            </a:r>
          </a:p>
          <a:p>
            <a:endParaRPr lang="en-GB"/>
          </a:p>
          <a:p>
            <a:r>
              <a:rPr lang="en-GB"/>
              <a:t>Yr R – 2024 </a:t>
            </a:r>
          </a:p>
          <a:p>
            <a:r>
              <a:rPr lang="en-GB"/>
              <a:t>Yr 1 – 2025</a:t>
            </a:r>
          </a:p>
          <a:p>
            <a:r>
              <a:rPr lang="en-GB"/>
              <a:t>Yr 2 – 2026</a:t>
            </a:r>
          </a:p>
          <a:p>
            <a:r>
              <a:rPr lang="en-GB"/>
              <a:t>Yr 3 - 2027</a:t>
            </a:r>
          </a:p>
          <a:p>
            <a:endParaRPr lang="en-GB"/>
          </a:p>
          <a:p>
            <a:r>
              <a:rPr lang="en-GB"/>
              <a:t>Linked infant/junior Schools - children who are attending or have been offered a place at an infant school will have priority for places at the linked junior school providing the allocation took place by 8 March in the admission year:</a:t>
            </a:r>
          </a:p>
          <a:p>
            <a:endParaRPr lang="en-GB"/>
          </a:p>
          <a:p>
            <a:endParaRPr lang="en-GB"/>
          </a:p>
          <a:p>
            <a:endParaRPr lang="en-GB"/>
          </a:p>
        </p:txBody>
      </p:sp>
    </p:spTree>
    <p:extLst>
      <p:ext uri="{BB962C8B-B14F-4D97-AF65-F5344CB8AC3E}">
        <p14:creationId xmlns:p14="http://schemas.microsoft.com/office/powerpoint/2010/main" val="1102829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3078E-F73A-FBB8-466A-1090BB961522}"/>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0B24463-20F0-DA44-0E16-BCBD90522CDF}"/>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269D2972-A87C-38C4-76C8-5FB6CF664913}"/>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C516353A-F5BC-0EBD-8446-268F0DD545F5}"/>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C71B06D6-5717-1856-E767-E7811204896D}"/>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Overview – </a:t>
            </a:r>
            <a:r>
              <a:rPr lang="en-US" dirty="0"/>
              <a:t>Primary </a:t>
            </a:r>
            <a:r>
              <a:rPr lang="en-US"/>
              <a:t>Pupil Numbers </a:t>
            </a:r>
            <a:endParaRPr lang="en-GB"/>
          </a:p>
        </p:txBody>
      </p:sp>
      <p:sp>
        <p:nvSpPr>
          <p:cNvPr id="3" name="TextBox 2">
            <a:extLst>
              <a:ext uri="{FF2B5EF4-FFF2-40B4-BE49-F238E27FC236}">
                <a16:creationId xmlns:a16="http://schemas.microsoft.com/office/drawing/2014/main" id="{A476C378-6F9F-30F7-FC47-152C38E7A75C}"/>
              </a:ext>
            </a:extLst>
          </p:cNvPr>
          <p:cNvSpPr txBox="1"/>
          <p:nvPr/>
        </p:nvSpPr>
        <p:spPr>
          <a:xfrm>
            <a:off x="1039661" y="1853852"/>
            <a:ext cx="4647156" cy="3970318"/>
          </a:xfrm>
          <a:prstGeom prst="rect">
            <a:avLst/>
          </a:prstGeom>
          <a:noFill/>
        </p:spPr>
        <p:txBody>
          <a:bodyPr wrap="square" rtlCol="0">
            <a:spAutoFit/>
          </a:bodyPr>
          <a:lstStyle/>
          <a:p>
            <a:r>
              <a:rPr lang="en-GB"/>
              <a:t>Citywide (2445 places)</a:t>
            </a:r>
          </a:p>
          <a:p>
            <a:pPr marL="285750" indent="-285750">
              <a:buFont typeface="Arial" panose="020B0604020202020204" pitchFamily="34" charset="0"/>
              <a:buChar char="•"/>
            </a:pPr>
            <a:r>
              <a:rPr lang="en-GB"/>
              <a:t>2026 – 1978 pupils</a:t>
            </a:r>
          </a:p>
          <a:p>
            <a:pPr marL="285750" indent="-285750">
              <a:buFont typeface="Arial" panose="020B0604020202020204" pitchFamily="34" charset="0"/>
              <a:buChar char="•"/>
            </a:pPr>
            <a:r>
              <a:rPr lang="en-GB"/>
              <a:t>2027 – 1823 pupils</a:t>
            </a:r>
          </a:p>
          <a:p>
            <a:pPr marL="285750" indent="-285750">
              <a:buFont typeface="Arial" panose="020B0604020202020204" pitchFamily="34" charset="0"/>
              <a:buChar char="•"/>
            </a:pPr>
            <a:r>
              <a:rPr lang="en-GB"/>
              <a:t>2028 – 1887 pupils</a:t>
            </a:r>
          </a:p>
          <a:p>
            <a:endParaRPr lang="en-GB"/>
          </a:p>
          <a:p>
            <a:r>
              <a:rPr lang="en-GB"/>
              <a:t>The Deans Planning area (225 places)</a:t>
            </a:r>
          </a:p>
          <a:p>
            <a:pPr marL="285750" indent="-285750">
              <a:buFont typeface="Arial" panose="020B0604020202020204" pitchFamily="34" charset="0"/>
              <a:buChar char="•"/>
            </a:pPr>
            <a:r>
              <a:rPr lang="en-GB"/>
              <a:t>2026 – 165 pupils</a:t>
            </a:r>
          </a:p>
          <a:p>
            <a:pPr marL="285750" indent="-285750">
              <a:buFont typeface="Arial" panose="020B0604020202020204" pitchFamily="34" charset="0"/>
              <a:buChar char="•"/>
            </a:pPr>
            <a:r>
              <a:rPr lang="en-GB"/>
              <a:t>2027 – 130 pupils</a:t>
            </a:r>
          </a:p>
          <a:p>
            <a:pPr marL="285750" indent="-285750">
              <a:buFont typeface="Arial" panose="020B0604020202020204" pitchFamily="34" charset="0"/>
              <a:buChar char="•"/>
            </a:pPr>
            <a:r>
              <a:rPr lang="en-GB"/>
              <a:t>2028 – 117 pupils </a:t>
            </a:r>
          </a:p>
          <a:p>
            <a:pPr marL="285750" indent="-285750">
              <a:buFont typeface="Arial" panose="020B0604020202020204" pitchFamily="34" charset="0"/>
              <a:buChar char="•"/>
            </a:pPr>
            <a:endParaRPr lang="en-GB"/>
          </a:p>
          <a:p>
            <a:r>
              <a:rPr lang="en-GB"/>
              <a:t>BN2 6 (90 places)</a:t>
            </a:r>
          </a:p>
          <a:p>
            <a:pPr marL="285750" indent="-285750">
              <a:buFont typeface="Arial" panose="020B0604020202020204" pitchFamily="34" charset="0"/>
              <a:buChar char="•"/>
            </a:pPr>
            <a:r>
              <a:rPr lang="en-GB"/>
              <a:t>2026 – 90 pupils</a:t>
            </a:r>
          </a:p>
          <a:p>
            <a:pPr marL="285750" indent="-285750">
              <a:buFont typeface="Arial" panose="020B0604020202020204" pitchFamily="34" charset="0"/>
              <a:buChar char="•"/>
            </a:pPr>
            <a:r>
              <a:rPr lang="en-GB"/>
              <a:t>2027 – 73 pupils</a:t>
            </a:r>
          </a:p>
          <a:p>
            <a:pPr marL="285750" indent="-285750">
              <a:buFont typeface="Arial" panose="020B0604020202020204" pitchFamily="34" charset="0"/>
              <a:buChar char="•"/>
            </a:pPr>
            <a:r>
              <a:rPr lang="en-GB"/>
              <a:t>2028 – 60 pupils </a:t>
            </a:r>
          </a:p>
        </p:txBody>
      </p:sp>
      <p:sp>
        <p:nvSpPr>
          <p:cNvPr id="6" name="TextBox 5">
            <a:extLst>
              <a:ext uri="{FF2B5EF4-FFF2-40B4-BE49-F238E27FC236}">
                <a16:creationId xmlns:a16="http://schemas.microsoft.com/office/drawing/2014/main" id="{F2C0F528-CEFA-0806-B58F-AFBB214F5A10}"/>
              </a:ext>
            </a:extLst>
          </p:cNvPr>
          <p:cNvSpPr txBox="1"/>
          <p:nvPr/>
        </p:nvSpPr>
        <p:spPr>
          <a:xfrm>
            <a:off x="6505185" y="1779687"/>
            <a:ext cx="4734838" cy="2308324"/>
          </a:xfrm>
          <a:prstGeom prst="rect">
            <a:avLst/>
          </a:prstGeom>
          <a:noFill/>
        </p:spPr>
        <p:txBody>
          <a:bodyPr wrap="square" rtlCol="0">
            <a:spAutoFit/>
          </a:bodyPr>
          <a:lstStyle/>
          <a:p>
            <a:r>
              <a:rPr lang="en-GB" u="sng" dirty="0"/>
              <a:t>RKPS PAN</a:t>
            </a:r>
            <a:r>
              <a:rPr lang="en-GB"/>
              <a:t> reduced from 60 to 30 for September 2025.</a:t>
            </a:r>
          </a:p>
          <a:p>
            <a:endParaRPr lang="en-GB"/>
          </a:p>
          <a:p>
            <a:r>
              <a:rPr lang="en-GB"/>
              <a:t>RKPS PAN for September 2026 is 45 pupils  </a:t>
            </a:r>
          </a:p>
          <a:p>
            <a:endParaRPr lang="en-GB"/>
          </a:p>
          <a:p>
            <a:endParaRPr lang="en-GB"/>
          </a:p>
          <a:p>
            <a:endParaRPr lang="en-GB"/>
          </a:p>
          <a:p>
            <a:endParaRPr lang="en-GB"/>
          </a:p>
        </p:txBody>
      </p:sp>
    </p:spTree>
    <p:extLst>
      <p:ext uri="{BB962C8B-B14F-4D97-AF65-F5344CB8AC3E}">
        <p14:creationId xmlns:p14="http://schemas.microsoft.com/office/powerpoint/2010/main" val="79712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4EA78-86F2-E733-BBB4-51E20791A76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A2D3DE57-5AE7-8D77-EAC7-930D8D481D5D}"/>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2039B800-280A-3707-471A-426AB919EF7E}"/>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D01CF3AB-824A-FEBA-5A60-9F42E7A43482}"/>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E0221832-C581-E156-3068-98BD8ACD5EAC}"/>
              </a:ext>
            </a:extLst>
          </p:cNvPr>
          <p:cNvSpPr txBox="1">
            <a:spLocks/>
          </p:cNvSpPr>
          <p:nvPr/>
        </p:nvSpPr>
        <p:spPr>
          <a:xfrm>
            <a:off x="679622" y="845608"/>
            <a:ext cx="10799999" cy="622114"/>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a:latin typeface="Georgia"/>
                <a:cs typeface="Arial"/>
              </a:rPr>
              <a:t>Overview – Waiting lists/Reallocation Pool</a:t>
            </a:r>
          </a:p>
        </p:txBody>
      </p:sp>
      <p:sp>
        <p:nvSpPr>
          <p:cNvPr id="3" name="TextBox 2">
            <a:extLst>
              <a:ext uri="{FF2B5EF4-FFF2-40B4-BE49-F238E27FC236}">
                <a16:creationId xmlns:a16="http://schemas.microsoft.com/office/drawing/2014/main" id="{3979C828-A1A0-4B91-92E5-0E0EDA5256F8}"/>
              </a:ext>
            </a:extLst>
          </p:cNvPr>
          <p:cNvSpPr txBox="1"/>
          <p:nvPr/>
        </p:nvSpPr>
        <p:spPr>
          <a:xfrm>
            <a:off x="1039661" y="1853852"/>
            <a:ext cx="10246290" cy="4893647"/>
          </a:xfrm>
          <a:prstGeom prst="rect">
            <a:avLst/>
          </a:prstGeom>
          <a:noFill/>
        </p:spPr>
        <p:txBody>
          <a:bodyPr wrap="square" rtlCol="0">
            <a:spAutoFit/>
          </a:bodyPr>
          <a:lstStyle/>
          <a:p>
            <a:r>
              <a:rPr lang="en-GB" sz="2400"/>
              <a:t>Current arrangement </a:t>
            </a:r>
          </a:p>
          <a:p>
            <a:pPr marL="285750" indent="-285750">
              <a:buFont typeface="Arial" panose="020B0604020202020204" pitchFamily="34" charset="0"/>
              <a:buChar char="•"/>
            </a:pPr>
            <a:r>
              <a:rPr lang="en-GB" sz="2400"/>
              <a:t> Where the council hold waiting lists for primary schools and reallocation pools for secondary schools, pupils have automatically been added to the waiting list or reallocation pool for their first preference school. However, they have to request to be added to the waiting list or reallocation pool for any subsequent preferences.</a:t>
            </a:r>
          </a:p>
          <a:p>
            <a:endParaRPr lang="en-GB" sz="2400"/>
          </a:p>
          <a:p>
            <a:r>
              <a:rPr lang="en-GB" sz="2400"/>
              <a:t>Proposed arrangement</a:t>
            </a:r>
          </a:p>
          <a:p>
            <a:pPr marL="285750" indent="-285750">
              <a:buFont typeface="Arial" panose="020B0604020202020204" pitchFamily="34" charset="0"/>
              <a:buChar char="•"/>
            </a:pPr>
            <a:r>
              <a:rPr lang="en-GB" sz="2400" dirty="0"/>
              <a:t>Parents</a:t>
            </a:r>
            <a:r>
              <a:rPr lang="en-GB" sz="2400"/>
              <a:t> wanting their child to  be considered for a reallocated place will need to actively make this request  regardless of which preference the school is. It is also proposed that where a place is subsequently allocated from a waiting list or reallocation pool, any previous school offer will automatically be withdrawn.</a:t>
            </a:r>
          </a:p>
        </p:txBody>
      </p:sp>
    </p:spTree>
    <p:extLst>
      <p:ext uri="{BB962C8B-B14F-4D97-AF65-F5344CB8AC3E}">
        <p14:creationId xmlns:p14="http://schemas.microsoft.com/office/powerpoint/2010/main" val="910732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A2EE0-B61E-1883-E0A5-1758CEAA297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F0F737A-B13A-FD77-3E56-D272B01CF54D}"/>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30E67654-19B8-CEFF-557A-F1AB97E76283}"/>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816D16E4-685D-8E02-729C-83037465E032}"/>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24F6C80E-14B5-A8DF-E13B-3D9B0D192CBE}"/>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Overview – Sibling link</a:t>
            </a:r>
            <a:endParaRPr lang="en-GB"/>
          </a:p>
        </p:txBody>
      </p:sp>
      <p:sp>
        <p:nvSpPr>
          <p:cNvPr id="3" name="TextBox 2">
            <a:extLst>
              <a:ext uri="{FF2B5EF4-FFF2-40B4-BE49-F238E27FC236}">
                <a16:creationId xmlns:a16="http://schemas.microsoft.com/office/drawing/2014/main" id="{94D0645B-C560-A613-9072-BB5424D4A32B}"/>
              </a:ext>
            </a:extLst>
          </p:cNvPr>
          <p:cNvSpPr txBox="1"/>
          <p:nvPr/>
        </p:nvSpPr>
        <p:spPr>
          <a:xfrm>
            <a:off x="1039661" y="1853852"/>
            <a:ext cx="10246290" cy="3693319"/>
          </a:xfrm>
          <a:prstGeom prst="rect">
            <a:avLst/>
          </a:prstGeom>
          <a:noFill/>
        </p:spPr>
        <p:txBody>
          <a:bodyPr wrap="square" rtlCol="0">
            <a:spAutoFit/>
          </a:bodyPr>
          <a:lstStyle/>
          <a:p>
            <a:r>
              <a:rPr lang="en-GB"/>
              <a:t>Current secondary school arrangement </a:t>
            </a:r>
          </a:p>
          <a:p>
            <a:pPr marL="285750" indent="-285750">
              <a:buFont typeface="Arial" panose="020B0604020202020204" pitchFamily="34" charset="0"/>
              <a:buChar char="•"/>
            </a:pPr>
            <a:r>
              <a:rPr lang="en-GB"/>
              <a:t>Priority 3 Sibling link - This will apply where a child living in the same household will be attending the school when your child is due to start, provided your home is in the catchment area for the school in question.</a:t>
            </a:r>
          </a:p>
          <a:p>
            <a:pPr marL="285750" indent="-285750">
              <a:buFont typeface="Arial" panose="020B0604020202020204" pitchFamily="34" charset="0"/>
              <a:buChar char="•"/>
            </a:pPr>
            <a:r>
              <a:rPr lang="en-GB"/>
              <a:t>A sibling link is only taken into account if children live at the same main address and the sibling has already been allocated a place at the school by 22 January.</a:t>
            </a:r>
          </a:p>
          <a:p>
            <a:endParaRPr lang="en-GB"/>
          </a:p>
          <a:p>
            <a:r>
              <a:rPr lang="en-GB"/>
              <a:t>Proposed secondary school arrangement</a:t>
            </a:r>
          </a:p>
          <a:p>
            <a:pPr marL="285750" indent="-285750">
              <a:buFont typeface="Arial" panose="020B0604020202020204" pitchFamily="34" charset="0"/>
              <a:buChar char="•"/>
            </a:pPr>
            <a:r>
              <a:rPr lang="en-GB"/>
              <a:t>Priority 3 Sibling link - For the purposes of the school admissions process, children are siblings if they share the same main address and live as part of the same household. A sibling link will apply if the sibling will be  attending the school in September 2027.</a:t>
            </a:r>
          </a:p>
          <a:p>
            <a:pPr marL="285750" indent="-285750">
              <a:buFont typeface="Arial" panose="020B0604020202020204" pitchFamily="34" charset="0"/>
              <a:buChar char="•"/>
            </a:pPr>
            <a:r>
              <a:rPr lang="en-GB"/>
              <a:t>A sibling link is only taken into account if children live at the same main address and the sibling has already been allocated a place at the school.</a:t>
            </a:r>
          </a:p>
        </p:txBody>
      </p:sp>
    </p:spTree>
    <p:extLst>
      <p:ext uri="{BB962C8B-B14F-4D97-AF65-F5344CB8AC3E}">
        <p14:creationId xmlns:p14="http://schemas.microsoft.com/office/powerpoint/2010/main" val="3696847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AC773-AA7A-019E-9174-41D35413828F}"/>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9905426-97C4-8B50-DD59-34D5AE5CA3F3}"/>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7516B7DD-D869-5A89-8683-F5C8F6C5B9AD}"/>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D3C3403D-ED02-F296-D808-7BD7CF971BE2}"/>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BA8966D4-1868-F118-4EBD-DFCC0E7CFD0E}"/>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Sibling link – Impact </a:t>
            </a:r>
            <a:endParaRPr lang="en-GB"/>
          </a:p>
        </p:txBody>
      </p:sp>
      <p:sp>
        <p:nvSpPr>
          <p:cNvPr id="3" name="TextBox 2">
            <a:extLst>
              <a:ext uri="{FF2B5EF4-FFF2-40B4-BE49-F238E27FC236}">
                <a16:creationId xmlns:a16="http://schemas.microsoft.com/office/drawing/2014/main" id="{E1C65D53-4FC2-0116-79D0-4E3562C02A61}"/>
              </a:ext>
            </a:extLst>
          </p:cNvPr>
          <p:cNvSpPr txBox="1"/>
          <p:nvPr/>
        </p:nvSpPr>
        <p:spPr>
          <a:xfrm>
            <a:off x="807720" y="1965964"/>
            <a:ext cx="11064239" cy="3416320"/>
          </a:xfrm>
          <a:prstGeom prst="rect">
            <a:avLst/>
          </a:prstGeom>
          <a:noFill/>
        </p:spPr>
        <p:txBody>
          <a:bodyPr wrap="square" rtlCol="0">
            <a:spAutoFit/>
          </a:bodyPr>
          <a:lstStyle/>
          <a:p>
            <a:r>
              <a:rPr lang="en-GB" sz="2000" dirty="0"/>
              <a:t>In recent years approximately 400 pupils </a:t>
            </a:r>
            <a:r>
              <a:rPr lang="en-GB" sz="2000"/>
              <a:t>per year are </a:t>
            </a:r>
            <a:r>
              <a:rPr lang="en-GB" sz="2000" dirty="0"/>
              <a:t>placed at catchment schools under the sibling link criterion.</a:t>
            </a:r>
          </a:p>
          <a:p>
            <a:endParaRPr lang="en-GB" sz="2000" dirty="0"/>
          </a:p>
          <a:p>
            <a:r>
              <a:rPr lang="en-GB" sz="2000" dirty="0"/>
              <a:t>The Council knows that 24% of 2025 secondary applications had an older sibling. </a:t>
            </a:r>
          </a:p>
          <a:p>
            <a:endParaRPr lang="en-GB" sz="2000" dirty="0"/>
          </a:p>
          <a:p>
            <a:r>
              <a:rPr lang="en-GB" sz="2000" dirty="0"/>
              <a:t>The Council does not know who will have a sibling link until applications are received.</a:t>
            </a:r>
          </a:p>
          <a:p>
            <a:endParaRPr lang="en-GB" sz="2000" dirty="0"/>
          </a:p>
          <a:p>
            <a:r>
              <a:rPr lang="en-GB" sz="2000" dirty="0"/>
              <a:t>The Council does not know how parental preference or in-year movement will impact on allocations.</a:t>
            </a:r>
          </a:p>
          <a:p>
            <a:endParaRPr lang="en-GB"/>
          </a:p>
          <a:p>
            <a:endParaRPr lang="en-GB"/>
          </a:p>
        </p:txBody>
      </p:sp>
    </p:spTree>
    <p:extLst>
      <p:ext uri="{BB962C8B-B14F-4D97-AF65-F5344CB8AC3E}">
        <p14:creationId xmlns:p14="http://schemas.microsoft.com/office/powerpoint/2010/main" val="1529209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80174-CDE8-0ECA-0386-C40465D7010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EE07D5B-873A-CB74-6D04-972D61D35A14}"/>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562D7865-471D-FCF6-36FC-A520C8D478D8}"/>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D4694CC6-9E3E-3083-61AC-637F8ACC1C64}"/>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19CD1449-ABC3-C326-A454-6CF1F05943AF}"/>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Sibling link – </a:t>
            </a:r>
            <a:r>
              <a:rPr lang="en-US" dirty="0"/>
              <a:t>Adjudicator</a:t>
            </a:r>
            <a:r>
              <a:rPr lang="en-US"/>
              <a:t> report</a:t>
            </a:r>
            <a:endParaRPr lang="en-GB"/>
          </a:p>
        </p:txBody>
      </p:sp>
      <p:sp>
        <p:nvSpPr>
          <p:cNvPr id="3" name="TextBox 2">
            <a:extLst>
              <a:ext uri="{FF2B5EF4-FFF2-40B4-BE49-F238E27FC236}">
                <a16:creationId xmlns:a16="http://schemas.microsoft.com/office/drawing/2014/main" id="{A4D2BA08-6521-82C4-8F9C-B878A944EE65}"/>
              </a:ext>
            </a:extLst>
          </p:cNvPr>
          <p:cNvSpPr txBox="1"/>
          <p:nvPr/>
        </p:nvSpPr>
        <p:spPr>
          <a:xfrm>
            <a:off x="351403" y="1467722"/>
            <a:ext cx="10246290" cy="5478423"/>
          </a:xfrm>
          <a:prstGeom prst="rect">
            <a:avLst/>
          </a:prstGeom>
          <a:noFill/>
        </p:spPr>
        <p:txBody>
          <a:bodyPr wrap="square" rtlCol="0">
            <a:spAutoFit/>
          </a:bodyPr>
          <a:lstStyle/>
          <a:p>
            <a:endParaRPr lang="en-GB" sz="1400" dirty="0"/>
          </a:p>
          <a:p>
            <a:r>
              <a:rPr lang="en-GB" sz="1400" dirty="0"/>
              <a:t>Extracts from the recent </a:t>
            </a:r>
            <a:r>
              <a:rPr lang="en-GB" sz="1400" dirty="0">
                <a:hlinkClick r:id="rId3"/>
              </a:rPr>
              <a:t>Adjudicator decision </a:t>
            </a:r>
            <a:r>
              <a:rPr lang="en-GB" sz="1400" dirty="0"/>
              <a:t>in relation to admission arrangements in Brighton &amp; Hove for September 2026: </a:t>
            </a:r>
          </a:p>
          <a:p>
            <a:endParaRPr lang="en-GB" sz="1400" dirty="0"/>
          </a:p>
          <a:p>
            <a:endParaRPr lang="en-GB" sz="1400" dirty="0"/>
          </a:p>
          <a:p>
            <a:pPr marL="285750" indent="-285750">
              <a:buFont typeface="Arial" panose="020B0604020202020204" pitchFamily="34" charset="0"/>
              <a:buChar char="•"/>
            </a:pPr>
            <a:r>
              <a:rPr lang="en-GB" sz="1400" dirty="0"/>
              <a:t>P153 - it is not the function of admission arrangements to give certainty about whether a child will be admitted to a school. The requirement is that admissions arrangements must explain clearly how places are allocated.</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P163 - the primacy of catchment areas in school admission has long since disappeared; a more representative term for what can be implemented in admission arrangements today would be ‘priority admission areas’. </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a:t>P96 - I find that what was provided by the LA initially and throughout the consultation process struck the right balance for the purposes of the second of the Gunning Principles. What was provided by the LA for the consultation showed that it had focussed materials on meeting the requirements to: present the proposed Arrangements; present the reasons for what had been proposed; and to have done so appropriately for the intended audience. </a:t>
            </a:r>
            <a:endParaRPr lang="en-GB" sz="1400" dirty="0"/>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a:t>P99 - the Code requires that admission arrangements set out how places will be allocated in situations where there is oversubscription. Admission arrangements do not have to tell parents whether or not their child will get a place at a school, or even how likely this will be.</a:t>
            </a:r>
            <a:endParaRPr lang="en-GB" sz="1400" dirty="0"/>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a:t>P101 - The Code does not require admission arrangements to include information on how a child will get to school once allocated a place. Additionally, it would be difficult, for the same reasons that the LA set out above for not being able to tell parents whether or not their child will get a place at a school, for the LA to give details about how children will be transported to school.</a:t>
            </a:r>
            <a:endParaRPr lang="en-GB" sz="1400" dirty="0"/>
          </a:p>
          <a:p>
            <a:endParaRPr lang="en-GB" sz="1400"/>
          </a:p>
          <a:p>
            <a:endParaRPr lang="en-GB" sz="1400"/>
          </a:p>
        </p:txBody>
      </p:sp>
    </p:spTree>
    <p:extLst>
      <p:ext uri="{BB962C8B-B14F-4D97-AF65-F5344CB8AC3E}">
        <p14:creationId xmlns:p14="http://schemas.microsoft.com/office/powerpoint/2010/main" val="3365544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15CAE4D-53F0-B8B1-D097-D0B9A43B8A2C}"/>
              </a:ext>
            </a:extLst>
          </p:cNvPr>
          <p:cNvPicPr>
            <a:picLocks noGrp="1" noRot="1" noMove="1" noResize="1" noEditPoints="1" noAdjustHandles="1" noChangeArrowheads="1" noChangeShapeType="1" noCrop="1"/>
          </p:cNvPicPr>
          <p:nvPr/>
        </p:nvPicPr>
        <p:blipFill>
          <a:blip r:embed="rId2"/>
          <a:srcRect/>
          <a:stretch/>
        </p:blipFill>
        <p:spPr>
          <a:xfrm>
            <a:off x="10440000" y="5580000"/>
            <a:ext cx="1187147" cy="792829"/>
          </a:xfrm>
          <a:prstGeom prst="rect">
            <a:avLst/>
          </a:prstGeom>
        </p:spPr>
      </p:pic>
      <p:sp>
        <p:nvSpPr>
          <p:cNvPr id="4" name="TextBox 3">
            <a:extLst>
              <a:ext uri="{FF2B5EF4-FFF2-40B4-BE49-F238E27FC236}">
                <a16:creationId xmlns:a16="http://schemas.microsoft.com/office/drawing/2014/main" id="{E6FB736B-E515-05A4-3AD5-E135518B7442}"/>
              </a:ext>
            </a:extLst>
          </p:cNvPr>
          <p:cNvSpPr txBox="1"/>
          <p:nvPr/>
        </p:nvSpPr>
        <p:spPr>
          <a:xfrm>
            <a:off x="679622" y="239075"/>
            <a:ext cx="10862487" cy="369332"/>
          </a:xfrm>
          <a:prstGeom prst="rect">
            <a:avLst/>
          </a:prstGeom>
          <a:noFill/>
        </p:spPr>
        <p:txBody>
          <a:bodyPr wrap="square" lIns="91440" tIns="45720" rIns="91440" bIns="45720" rtlCol="0" anchor="t">
            <a:spAutoFit/>
          </a:bodyPr>
          <a:lstStyle/>
          <a:p>
            <a:pPr algn="r"/>
            <a:r>
              <a:rPr lang="en-US">
                <a:solidFill>
                  <a:schemeClr val="accent4"/>
                </a:solidFill>
                <a:latin typeface="Arial"/>
                <a:cs typeface="Arial"/>
              </a:rPr>
              <a:t>Admission Arrangements September 2027 </a:t>
            </a:r>
          </a:p>
        </p:txBody>
      </p:sp>
      <p:cxnSp>
        <p:nvCxnSpPr>
          <p:cNvPr id="5" name="Straight Connector 4">
            <a:extLst>
              <a:ext uri="{FF2B5EF4-FFF2-40B4-BE49-F238E27FC236}">
                <a16:creationId xmlns:a16="http://schemas.microsoft.com/office/drawing/2014/main" id="{19630D30-D703-36DB-6D5A-47499BEB0BFA}"/>
              </a:ext>
            </a:extLst>
          </p:cNvPr>
          <p:cNvCxnSpPr/>
          <p:nvPr/>
        </p:nvCxnSpPr>
        <p:spPr>
          <a:xfrm>
            <a:off x="679622" y="642554"/>
            <a:ext cx="10800000" cy="0"/>
          </a:xfrm>
          <a:prstGeom prst="line">
            <a:avLst/>
          </a:prstGeom>
          <a:ln>
            <a:solidFill>
              <a:schemeClr val="accent4"/>
            </a:solidFill>
          </a:ln>
        </p:spPr>
        <p:style>
          <a:lnRef idx="3">
            <a:schemeClr val="dk1"/>
          </a:lnRef>
          <a:fillRef idx="0">
            <a:schemeClr val="dk1"/>
          </a:fillRef>
          <a:effectRef idx="2">
            <a:schemeClr val="dk1"/>
          </a:effectRef>
          <a:fontRef idx="minor">
            <a:schemeClr val="tx1"/>
          </a:fontRef>
        </p:style>
      </p:cxnSp>
      <p:sp>
        <p:nvSpPr>
          <p:cNvPr id="7" name="Text Placeholder 16">
            <a:extLst>
              <a:ext uri="{FF2B5EF4-FFF2-40B4-BE49-F238E27FC236}">
                <a16:creationId xmlns:a16="http://schemas.microsoft.com/office/drawing/2014/main" id="{357E0F53-2195-F583-BE95-5EDE717F168E}"/>
              </a:ext>
            </a:extLst>
          </p:cNvPr>
          <p:cNvSpPr txBox="1">
            <a:spLocks/>
          </p:cNvSpPr>
          <p:nvPr/>
        </p:nvSpPr>
        <p:spPr>
          <a:xfrm>
            <a:off x="679622" y="845608"/>
            <a:ext cx="10799999" cy="62211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rgbClr val="791957"/>
                </a:solidFill>
                <a:latin typeface="Georgia" panose="02040502050405020303"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91957"/>
                </a:solidFill>
                <a:latin typeface="Georgia" panose="02040502050405020303"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91957"/>
                </a:solidFill>
                <a:latin typeface="Georgia" panose="02040502050405020303"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91957"/>
                </a:solidFill>
                <a:latin typeface="Georgia" panose="02040502050405020303"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a:t>Next Steps and How to respond </a:t>
            </a:r>
          </a:p>
        </p:txBody>
      </p:sp>
      <p:sp>
        <p:nvSpPr>
          <p:cNvPr id="9" name="TextBox 8">
            <a:extLst>
              <a:ext uri="{FF2B5EF4-FFF2-40B4-BE49-F238E27FC236}">
                <a16:creationId xmlns:a16="http://schemas.microsoft.com/office/drawing/2014/main" id="{52693F1C-34B8-357C-E0B9-6BAAEEB70123}"/>
              </a:ext>
            </a:extLst>
          </p:cNvPr>
          <p:cNvSpPr txBox="1"/>
          <p:nvPr/>
        </p:nvSpPr>
        <p:spPr>
          <a:xfrm>
            <a:off x="2113437" y="1467722"/>
            <a:ext cx="7735614" cy="5854873"/>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The public consultation closes 9 January 2026 </a:t>
            </a: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hlinkClick r:id="rId3"/>
              </a:rPr>
              <a:t>Your Voice Brighton &amp; Hove</a:t>
            </a:r>
            <a:endParaRPr lang="en-GB" sz="1600">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Full Council – 29 January 2026</a:t>
            </a:r>
          </a:p>
          <a:p>
            <a:pPr>
              <a:lnSpc>
                <a:spcPct val="150000"/>
              </a:lnSpc>
            </a:pPr>
            <a:endParaRPr lang="en-GB" sz="1600">
              <a:solidFill>
                <a:srgbClr val="791957"/>
              </a:solidFill>
              <a:latin typeface="Arial" panose="020B0604020202020204" pitchFamily="34" charset="0"/>
              <a:cs typeface="Arial" panose="020B0604020202020204" pitchFamily="34" charset="0"/>
            </a:endParaRPr>
          </a:p>
          <a:p>
            <a:pPr>
              <a:lnSpc>
                <a:spcPct val="150000"/>
              </a:lnSpc>
            </a:pPr>
            <a:r>
              <a:rPr lang="en-GB" sz="1600">
                <a:solidFill>
                  <a:srgbClr val="791957"/>
                </a:solidFill>
                <a:latin typeface="Arial" panose="020B0604020202020204" pitchFamily="34" charset="0"/>
                <a:cs typeface="Arial" panose="020B0604020202020204" pitchFamily="34" charset="0"/>
              </a:rPr>
              <a:t>Downs Junior School focused events</a:t>
            </a: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In-person Wednesday 26 November - morning </a:t>
            </a: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Online Wednesday 19 November - early evening </a:t>
            </a:r>
          </a:p>
          <a:p>
            <a:pPr>
              <a:lnSpc>
                <a:spcPct val="150000"/>
              </a:lnSpc>
            </a:pPr>
            <a:endParaRPr lang="en-GB" sz="1600">
              <a:solidFill>
                <a:srgbClr val="791957"/>
              </a:solidFill>
              <a:latin typeface="Arial" panose="020B0604020202020204" pitchFamily="34" charset="0"/>
              <a:cs typeface="Arial" panose="020B0604020202020204" pitchFamily="34" charset="0"/>
            </a:endParaRPr>
          </a:p>
          <a:p>
            <a:pPr>
              <a:lnSpc>
                <a:spcPct val="150000"/>
              </a:lnSpc>
            </a:pPr>
            <a:r>
              <a:rPr lang="en-GB" sz="1600">
                <a:solidFill>
                  <a:srgbClr val="791957"/>
                </a:solidFill>
                <a:latin typeface="Arial" panose="020B0604020202020204" pitchFamily="34" charset="0"/>
                <a:cs typeface="Arial" panose="020B0604020202020204" pitchFamily="34" charset="0"/>
              </a:rPr>
              <a:t>Rudyard Kipling Primary School focused event</a:t>
            </a: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Online Tuesday 2 December - early evening </a:t>
            </a:r>
          </a:p>
          <a:p>
            <a:pPr>
              <a:lnSpc>
                <a:spcPct val="150000"/>
              </a:lnSpc>
            </a:pPr>
            <a:endParaRPr lang="en-GB" sz="1600">
              <a:solidFill>
                <a:srgbClr val="791957"/>
              </a:solidFill>
              <a:latin typeface="Arial" panose="020B0604020202020204" pitchFamily="34" charset="0"/>
              <a:cs typeface="Arial" panose="020B0604020202020204" pitchFamily="34" charset="0"/>
            </a:endParaRPr>
          </a:p>
          <a:p>
            <a:pPr>
              <a:lnSpc>
                <a:spcPct val="150000"/>
              </a:lnSpc>
            </a:pPr>
            <a:r>
              <a:rPr lang="en-GB" sz="1600">
                <a:solidFill>
                  <a:srgbClr val="791957"/>
                </a:solidFill>
                <a:latin typeface="Arial" panose="020B0604020202020204" pitchFamily="34" charset="0"/>
                <a:cs typeface="Arial" panose="020B0604020202020204" pitchFamily="34" charset="0"/>
              </a:rPr>
              <a:t>General meeting</a:t>
            </a:r>
          </a:p>
          <a:p>
            <a:pPr marL="571500" indent="-571500">
              <a:lnSpc>
                <a:spcPct val="150000"/>
              </a:lnSpc>
              <a:buFont typeface="Arial" panose="020B0604020202020204" pitchFamily="34" charset="0"/>
              <a:buChar char="•"/>
            </a:pPr>
            <a:r>
              <a:rPr lang="en-GB" sz="1600">
                <a:solidFill>
                  <a:srgbClr val="791957"/>
                </a:solidFill>
                <a:latin typeface="Arial" panose="020B0604020202020204" pitchFamily="34" charset="0"/>
                <a:cs typeface="Arial" panose="020B0604020202020204" pitchFamily="34" charset="0"/>
              </a:rPr>
              <a:t>Online Wednesday 3 December - early evening.</a:t>
            </a:r>
          </a:p>
          <a:p>
            <a:pPr marL="571500" indent="-571500">
              <a:lnSpc>
                <a:spcPct val="150000"/>
              </a:lnSpc>
              <a:buFont typeface="Arial" panose="020B0604020202020204" pitchFamily="34" charset="0"/>
              <a:buChar char="•"/>
            </a:pPr>
            <a:endParaRPr lang="en-GB" sz="1600">
              <a:solidFill>
                <a:srgbClr val="791957"/>
              </a:solidFill>
              <a:latin typeface="Arial" panose="020B0604020202020204" pitchFamily="34" charset="0"/>
              <a:cs typeface="Arial" panose="020B0604020202020204" pitchFamily="34" charset="0"/>
            </a:endParaRPr>
          </a:p>
          <a:p>
            <a:pPr marL="571500" indent="-571500">
              <a:lnSpc>
                <a:spcPct val="150000"/>
              </a:lnSpc>
              <a:buFont typeface="Arial" panose="020B0604020202020204" pitchFamily="34" charset="0"/>
              <a:buChar char="•"/>
            </a:pPr>
            <a:endParaRPr lang="en-GB" sz="1600">
              <a:solidFill>
                <a:srgbClr val="791957"/>
              </a:solidFill>
              <a:latin typeface="Arial" panose="020B0604020202020204" pitchFamily="34" charset="0"/>
              <a:cs typeface="Arial" panose="020B0604020202020204" pitchFamily="34" charset="0"/>
            </a:endParaRPr>
          </a:p>
          <a:p>
            <a:pPr marL="1028700" lvl="1" indent="-571500">
              <a:lnSpc>
                <a:spcPct val="150000"/>
              </a:lnSpc>
              <a:buFont typeface="Arial" panose="020B0604020202020204" pitchFamily="34" charset="0"/>
              <a:buChar char="•"/>
            </a:pPr>
            <a:endParaRPr lang="en-US" sz="1100">
              <a:solidFill>
                <a:srgbClr val="79195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2737126"/>
      </p:ext>
    </p:extLst>
  </p:cSld>
  <p:clrMapOvr>
    <a:masterClrMapping/>
  </p:clrMapOvr>
</p:sld>
</file>

<file path=ppt/theme/theme1.xml><?xml version="1.0" encoding="utf-8"?>
<a:theme xmlns:a="http://schemas.openxmlformats.org/drawingml/2006/main" name="Master">
  <a:themeElements>
    <a:clrScheme name="CORPORATE">
      <a:dk1>
        <a:srgbClr val="000000"/>
      </a:dk1>
      <a:lt1>
        <a:srgbClr val="FFFFFF"/>
      </a:lt1>
      <a:dk2>
        <a:srgbClr val="0E2841"/>
      </a:dk2>
      <a:lt2>
        <a:srgbClr val="E8E8E8"/>
      </a:lt2>
      <a:accent1>
        <a:srgbClr val="A31156"/>
      </a:accent1>
      <a:accent2>
        <a:srgbClr val="ED9EC0"/>
      </a:accent2>
      <a:accent3>
        <a:srgbClr val="E6007E"/>
      </a:accent3>
      <a:accent4>
        <a:srgbClr val="791957"/>
      </a:accent4>
      <a:accent5>
        <a:srgbClr val="FFFFFF"/>
      </a:accent5>
      <a:accent6>
        <a:srgbClr val="000000"/>
      </a:accent6>
      <a:hlink>
        <a:srgbClr val="000000"/>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E0F563354FFE4490B3695AC753C330" ma:contentTypeVersion="3" ma:contentTypeDescription="Create a new document." ma:contentTypeScope="" ma:versionID="4779f848bd88d8ada44c8280dd5a5b2f">
  <xsd:schema xmlns:xsd="http://www.w3.org/2001/XMLSchema" xmlns:xs="http://www.w3.org/2001/XMLSchema" xmlns:p="http://schemas.microsoft.com/office/2006/metadata/properties" xmlns:ns2="74dfcc64-1831-4ea1-84a1-a31946ff838f" targetNamespace="http://schemas.microsoft.com/office/2006/metadata/properties" ma:root="true" ma:fieldsID="c5cc55fc747285ae39a7bf8670b30a1e" ns2:_="">
    <xsd:import namespace="74dfcc64-1831-4ea1-84a1-a31946ff838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dfcc64-1831-4ea1-84a1-a31946ff83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F3009BA-6030-4CDB-84E3-BCC9ABBCD713}">
  <ds:schemaRefs>
    <ds:schemaRef ds:uri="74dfcc64-1831-4ea1-84a1-a31946ff838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8973B8C-C829-4050-87BD-4880CEAB505E}">
  <ds:schemaRefs>
    <ds:schemaRef ds:uri="http://schemas.microsoft.com/sharepoint/v3/contenttype/forms"/>
  </ds:schemaRefs>
</ds:datastoreItem>
</file>

<file path=customXml/itemProps3.xml><?xml version="1.0" encoding="utf-8"?>
<ds:datastoreItem xmlns:ds="http://schemas.openxmlformats.org/officeDocument/2006/customXml" ds:itemID="{A0AD8D41-035A-4025-98BB-2C9C97EFEEA3}">
  <ds:schemaRefs>
    <ds:schemaRef ds:uri="http://purl.org/dc/elements/1.1/"/>
    <ds:schemaRef ds:uri="http://schemas.microsoft.com/office/infopath/2007/PartnerControls"/>
    <ds:schemaRef ds:uri="http://schemas.microsoft.com/office/2006/documentManagement/types"/>
    <ds:schemaRef ds:uri="http://purl.org/dc/dcmitype/"/>
    <ds:schemaRef ds:uri="http://www.w3.org/XML/1998/namespace"/>
    <ds:schemaRef ds:uri="74dfcc64-1831-4ea1-84a1-a31946ff838f"/>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1220</Words>
  <Application>Microsoft Office PowerPoint</Application>
  <PresentationFormat>Widescreen</PresentationFormat>
  <Paragraphs>128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Georgia</vt:lpstr>
      <vt:lpstr>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council-wide PowerPoint template</dc:title>
  <dc:creator>Justin Persaill</dc:creator>
  <cp:lastModifiedBy>Saul Johnston</cp:lastModifiedBy>
  <cp:revision>1</cp:revision>
  <cp:lastPrinted>2024-12-12T08:01:51Z</cp:lastPrinted>
  <dcterms:created xsi:type="dcterms:W3CDTF">2024-06-11T13:36:22Z</dcterms:created>
  <dcterms:modified xsi:type="dcterms:W3CDTF">2025-12-04T13:21:28Z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0x01010013E0F563354FFE4490B3695AC753C330</vt:lpwstr>
  </property>
  <property fmtid="{D5CDD505-2E9C-101B-9397-08002B2CF9AE}" pid="3" name="MediaServiceImageTags">
    <vt:lpwstr/>
  </property>
  <property fmtid="{D5CDD505-2E9C-101B-9397-08002B2CF9AE}" pid="4" name="Content_x0020_owner">
    <vt:lpwstr>7;#Communications|2edcac16-4d77-4aa8-8df8-00f10f8e0220</vt:lpwstr>
  </property>
  <property fmtid="{D5CDD505-2E9C-101B-9397-08002B2CF9AE}" pid="5" name="Content purpose">
    <vt:lpwstr>19;#Template|b611047d-04fb-4783-9c25-89e92b662556</vt:lpwstr>
  </property>
  <property fmtid="{D5CDD505-2E9C-101B-9397-08002B2CF9AE}" pid="6" name="Content owner">
    <vt:lpwstr>7;#Communications|2edcac16-4d77-4aa8-8df8-00f10f8e0220</vt:lpwstr>
  </property>
  <property fmtid="{D5CDD505-2E9C-101B-9397-08002B2CF9AE}" pid="7" name="Content_x0020_purpose">
    <vt:lpwstr>19;#Template|b611047d-04fb-4783-9c25-89e92b662556</vt:lpwstr>
  </property>
</Properties>
</file>